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53" r:id="rId3"/>
    <p:sldId id="534" r:id="rId4"/>
    <p:sldId id="480" r:id="rId5"/>
    <p:sldId id="536" r:id="rId6"/>
    <p:sldId id="528" r:id="rId7"/>
    <p:sldId id="529" r:id="rId8"/>
    <p:sldId id="518" r:id="rId9"/>
    <p:sldId id="519" r:id="rId10"/>
    <p:sldId id="485" r:id="rId11"/>
    <p:sldId id="541" r:id="rId12"/>
    <p:sldId id="520" r:id="rId13"/>
    <p:sldId id="545" r:id="rId14"/>
    <p:sldId id="546" r:id="rId15"/>
    <p:sldId id="547" r:id="rId16"/>
    <p:sldId id="548" r:id="rId17"/>
    <p:sldId id="549" r:id="rId18"/>
    <p:sldId id="550" r:id="rId19"/>
    <p:sldId id="551" r:id="rId20"/>
    <p:sldId id="552" r:id="rId21"/>
    <p:sldId id="542" r:id="rId22"/>
    <p:sldId id="543" r:id="rId23"/>
    <p:sldId id="544" r:id="rId24"/>
    <p:sldId id="521" r:id="rId25"/>
    <p:sldId id="522" r:id="rId26"/>
    <p:sldId id="527" r:id="rId27"/>
    <p:sldId id="530" r:id="rId28"/>
    <p:sldId id="531" r:id="rId29"/>
    <p:sldId id="532" r:id="rId30"/>
    <p:sldId id="533" r:id="rId31"/>
    <p:sldId id="535" r:id="rId32"/>
    <p:sldId id="525" r:id="rId33"/>
    <p:sldId id="537" r:id="rId34"/>
    <p:sldId id="526" r:id="rId35"/>
    <p:sldId id="524" r:id="rId36"/>
    <p:sldId id="538" r:id="rId37"/>
    <p:sldId id="539" r:id="rId38"/>
    <p:sldId id="540" r:id="rId39"/>
    <p:sldId id="402"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372C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481"/>
    <p:restoredTop sz="85429" autoAdjust="0"/>
  </p:normalViewPr>
  <p:slideViewPr>
    <p:cSldViewPr snapToGrid="0" snapToObjects="1">
      <p:cViewPr varScale="1">
        <p:scale>
          <a:sx n="94" d="100"/>
          <a:sy n="94" d="100"/>
        </p:scale>
        <p:origin x="1470" y="78"/>
      </p:cViewPr>
      <p:guideLst>
        <p:guide orient="horz" pos="2160"/>
        <p:guide pos="3840"/>
      </p:guideLst>
    </p:cSldViewPr>
  </p:slideViewPr>
  <p:notesTextViewPr>
    <p:cViewPr>
      <p:scale>
        <a:sx n="1" d="1"/>
        <a:sy n="1" d="1"/>
      </p:scale>
      <p:origin x="0" y="0"/>
    </p:cViewPr>
  </p:notesTextViewPr>
  <p:sorterViewPr>
    <p:cViewPr>
      <p:scale>
        <a:sx n="100" d="100"/>
        <a:sy n="100" d="100"/>
      </p:scale>
      <p:origin x="0" y="-40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F93E13-6BA9-9F4B-BC46-D563558962A2}" type="datetimeFigureOut">
              <a:rPr kumimoji="1" lang="zh-CN" altLang="en-US" smtClean="0"/>
              <a:t>2021/9/11</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A19EBE-46F6-1B4A-B939-8F944DB13322}" type="slidenum">
              <a:rPr kumimoji="1" lang="zh-CN" altLang="en-US" smtClean="0"/>
              <a:t>‹#›</a:t>
            </a:fld>
            <a:endParaRPr kumimoji="1" lang="zh-CN" altLang="en-US"/>
          </a:p>
        </p:txBody>
      </p:sp>
    </p:spTree>
    <p:extLst>
      <p:ext uri="{BB962C8B-B14F-4D97-AF65-F5344CB8AC3E}">
        <p14:creationId xmlns:p14="http://schemas.microsoft.com/office/powerpoint/2010/main" val="11649033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6FA19EBE-46F6-1B4A-B939-8F944DB13322}" type="slidenum">
              <a:rPr kumimoji="1" lang="zh-CN" altLang="en-US" smtClean="0"/>
              <a:t>1</a:t>
            </a:fld>
            <a:endParaRPr kumimoji="1" lang="zh-CN" altLang="en-US"/>
          </a:p>
        </p:txBody>
      </p:sp>
    </p:spTree>
    <p:extLst>
      <p:ext uri="{BB962C8B-B14F-4D97-AF65-F5344CB8AC3E}">
        <p14:creationId xmlns:p14="http://schemas.microsoft.com/office/powerpoint/2010/main" val="19856826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11</a:t>
            </a:fld>
            <a:endParaRPr kumimoji="1" lang="zh-CN" altLang="en-US"/>
          </a:p>
        </p:txBody>
      </p:sp>
    </p:spTree>
    <p:extLst>
      <p:ext uri="{BB962C8B-B14F-4D97-AF65-F5344CB8AC3E}">
        <p14:creationId xmlns:p14="http://schemas.microsoft.com/office/powerpoint/2010/main" val="2302957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1" dirty="0">
                <a:latin typeface="STFangsong" charset="-122"/>
                <a:ea typeface="STFangsong" charset="-122"/>
              </a:rPr>
              <a:t>例如</a:t>
            </a:r>
            <a:r>
              <a:rPr kumimoji="1" lang="zh-CN" altLang="en-US" sz="1200" dirty="0">
                <a:latin typeface="STFangsong" charset="-122"/>
                <a:ea typeface="STFangsong" charset="-122"/>
              </a:rPr>
              <a:t>，当提示内容包括大麻（</a:t>
            </a:r>
            <a:r>
              <a:rPr kumimoji="1" lang="en-US" altLang="zh-CN" sz="1200" dirty="0">
                <a:latin typeface="STFangsong" charset="-122"/>
                <a:ea typeface="STFangsong" charset="-122"/>
              </a:rPr>
              <a:t>marijuana</a:t>
            </a:r>
            <a:r>
              <a:rPr kumimoji="1" lang="zh-CN" altLang="en-US" sz="1200" dirty="0">
                <a:latin typeface="STFangsong" charset="-122"/>
                <a:ea typeface="STFangsong" charset="-122"/>
              </a:rPr>
              <a:t>）时，生成的文本往往表现出一种有利的态度</a:t>
            </a:r>
            <a:r>
              <a:rPr kumimoji="1" lang="en-US" altLang="zh-CN" sz="1200" dirty="0">
                <a:latin typeface="STFangsong" charset="-122"/>
                <a:ea typeface="STFangsong" charset="-122"/>
              </a:rPr>
              <a:t>(e.g., “I believe it should be legal and not regulated. ”)</a:t>
            </a:r>
            <a:r>
              <a:rPr kumimoji="1" lang="zh-CN" altLang="en-US" sz="1200" dirty="0">
                <a:latin typeface="STFangsong" charset="-122"/>
                <a:ea typeface="STFangsong" charset="-122"/>
              </a:rPr>
              <a:t>，这基本上是一种自由主义立场。更有趣的是，即使是一个包含保守派</a:t>
            </a:r>
            <a:r>
              <a:rPr kumimoji="1" lang="en-US" altLang="zh-CN" sz="1200" dirty="0">
                <a:latin typeface="STFangsong" charset="-122"/>
                <a:ea typeface="STFangsong" charset="-122"/>
              </a:rPr>
              <a:t>(republican)</a:t>
            </a:r>
            <a:r>
              <a:rPr kumimoji="1" lang="zh-CN" altLang="en-US" sz="1200" dirty="0">
                <a:latin typeface="STFangsong" charset="-122"/>
                <a:ea typeface="STFangsong" charset="-122"/>
              </a:rPr>
              <a:t>的提示，也会导致一代人倾向于自由派</a:t>
            </a:r>
            <a:r>
              <a:rPr kumimoji="1" lang="en-US" altLang="zh-CN" sz="1200" dirty="0">
                <a:latin typeface="STFangsong" charset="-122"/>
                <a:ea typeface="STFangsong" charset="-122"/>
              </a:rPr>
              <a:t>(“vote for Hillary... ”)</a:t>
            </a:r>
            <a:r>
              <a:rPr kumimoji="1" lang="zh-CN" altLang="en-US" sz="1200" dirty="0">
                <a:latin typeface="STFangsong" charset="-122"/>
                <a:ea typeface="STFangsong" charset="-122"/>
              </a:rPr>
              <a:t>。</a:t>
            </a:r>
            <a:endParaRPr kumimoji="1" lang="en-US" altLang="zh-CN" sz="1200" dirty="0">
              <a:latin typeface="STFangsong" charset="-122"/>
              <a:ea typeface="STFangsong" charset="-122"/>
            </a:endParaRPr>
          </a:p>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12</a:t>
            </a:fld>
            <a:endParaRPr kumimoji="1" lang="zh-CN" altLang="en-US"/>
          </a:p>
        </p:txBody>
      </p:sp>
    </p:spTree>
    <p:extLst>
      <p:ext uri="{BB962C8B-B14F-4D97-AF65-F5344CB8AC3E}">
        <p14:creationId xmlns:p14="http://schemas.microsoft.com/office/powerpoint/2010/main" val="16455619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keyword as a, an option as o, and an attribute as A</a:t>
            </a:r>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13</a:t>
            </a:fld>
            <a:endParaRPr kumimoji="1" lang="zh-CN" altLang="en-US"/>
          </a:p>
        </p:txBody>
      </p:sp>
    </p:spTree>
    <p:extLst>
      <p:ext uri="{BB962C8B-B14F-4D97-AF65-F5344CB8AC3E}">
        <p14:creationId xmlns:p14="http://schemas.microsoft.com/office/powerpoint/2010/main" val="2544688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keyword as a, an option as o, and an attribute as A</a:t>
            </a:r>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14</a:t>
            </a:fld>
            <a:endParaRPr kumimoji="1" lang="zh-CN" altLang="en-US"/>
          </a:p>
        </p:txBody>
      </p:sp>
    </p:spTree>
    <p:extLst>
      <p:ext uri="{BB962C8B-B14F-4D97-AF65-F5344CB8AC3E}">
        <p14:creationId xmlns:p14="http://schemas.microsoft.com/office/powerpoint/2010/main" val="34562447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 keyword as a, an option as o, and an attribute as A</a:t>
            </a:r>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15</a:t>
            </a:fld>
            <a:endParaRPr kumimoji="1" lang="zh-CN" altLang="en-US"/>
          </a:p>
        </p:txBody>
      </p:sp>
    </p:spTree>
    <p:extLst>
      <p:ext uri="{BB962C8B-B14F-4D97-AF65-F5344CB8AC3E}">
        <p14:creationId xmlns:p14="http://schemas.microsoft.com/office/powerpoint/2010/main" val="3731525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总的来说，有俩两种模型去</a:t>
            </a:r>
            <a:r>
              <a:rPr lang="en-US" altLang="zh-CN" dirty="0" err="1"/>
              <a:t>debais</a:t>
            </a:r>
            <a:r>
              <a:rPr lang="zh-CN" altLang="en-US" dirty="0"/>
              <a:t>，</a:t>
            </a:r>
            <a:r>
              <a:rPr lang="zh-CN" altLang="en-US" sz="1200" kern="1200" dirty="0">
                <a:solidFill>
                  <a:schemeClr val="tx1"/>
                </a:solidFill>
                <a:effectLst/>
                <a:latin typeface="+mn-lt"/>
                <a:ea typeface="+mn-ea"/>
                <a:cs typeface="+mn-cs"/>
              </a:rPr>
              <a:t>与现有的增加公平损失和重新训练无偏</a:t>
            </a:r>
            <a:r>
              <a:rPr lang="en-US" altLang="zh-CN" sz="1200" kern="1200" dirty="0">
                <a:solidFill>
                  <a:schemeClr val="tx1"/>
                </a:solidFill>
                <a:effectLst/>
                <a:latin typeface="+mn-lt"/>
                <a:ea typeface="+mn-ea"/>
                <a:cs typeface="+mn-cs"/>
              </a:rPr>
              <a:t>LM</a:t>
            </a:r>
            <a:r>
              <a:rPr lang="zh-CN" altLang="en-US" sz="1200" kern="1200" dirty="0">
                <a:solidFill>
                  <a:schemeClr val="tx1"/>
                </a:solidFill>
                <a:effectLst/>
                <a:latin typeface="+mn-lt"/>
                <a:ea typeface="+mn-ea"/>
                <a:cs typeface="+mn-cs"/>
              </a:rPr>
              <a:t>的方法不同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改变架构</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，我们保持</a:t>
            </a:r>
            <a:r>
              <a:rPr lang="en-US" altLang="zh-CN" sz="1200" kern="1200" dirty="0">
                <a:solidFill>
                  <a:schemeClr val="tx1"/>
                </a:solidFill>
                <a:effectLst/>
                <a:latin typeface="+mn-lt"/>
                <a:ea typeface="+mn-ea"/>
                <a:cs typeface="+mn-cs"/>
              </a:rPr>
              <a:t>GPT-2</a:t>
            </a:r>
            <a:r>
              <a:rPr lang="zh-CN" altLang="en-US" sz="1200" kern="1200" dirty="0">
                <a:solidFill>
                  <a:schemeClr val="tx1"/>
                </a:solidFill>
                <a:effectLst/>
                <a:latin typeface="+mn-lt"/>
                <a:ea typeface="+mn-ea"/>
                <a:cs typeface="+mn-cs"/>
              </a:rPr>
              <a:t>的主要架构不变，但在生成过程中校准偏差。我们在</a:t>
            </a:r>
            <a:r>
              <a:rPr lang="en-US" altLang="zh-CN" sz="1200" kern="1200" dirty="0" err="1">
                <a:solidFill>
                  <a:schemeClr val="tx1"/>
                </a:solidFill>
                <a:effectLst/>
                <a:latin typeface="+mn-lt"/>
                <a:ea typeface="+mn-ea"/>
                <a:cs typeface="+mn-cs"/>
              </a:rPr>
              <a:t>softmax</a:t>
            </a:r>
            <a:r>
              <a:rPr lang="zh-CN" altLang="en-US"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argmax</a:t>
            </a:r>
            <a:r>
              <a:rPr lang="zh-CN" altLang="en-US" sz="1200" kern="1200" dirty="0">
                <a:solidFill>
                  <a:schemeClr val="tx1"/>
                </a:solidFill>
                <a:effectLst/>
                <a:latin typeface="+mn-lt"/>
                <a:ea typeface="+mn-ea"/>
                <a:cs typeface="+mn-cs"/>
              </a:rPr>
              <a:t>函数之间添加了一个</a:t>
            </a:r>
            <a:r>
              <a:rPr lang="en-US" altLang="zh-CN" sz="1200" kern="1200" dirty="0">
                <a:solidFill>
                  <a:schemeClr val="tx1"/>
                </a:solidFill>
                <a:effectLst/>
                <a:latin typeface="+mn-lt"/>
                <a:ea typeface="+mn-ea"/>
                <a:cs typeface="+mn-cs"/>
              </a:rPr>
              <a:t>debias</a:t>
            </a:r>
            <a:r>
              <a:rPr lang="zh-CN" altLang="en-US" sz="1200" kern="1200" dirty="0">
                <a:solidFill>
                  <a:schemeClr val="tx1"/>
                </a:solidFill>
                <a:effectLst/>
                <a:latin typeface="+mn-lt"/>
                <a:ea typeface="+mn-ea"/>
                <a:cs typeface="+mn-cs"/>
              </a:rPr>
              <a:t>阶段</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使用单词嵌入或分类器</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，在多次增强优化迭代中校准香草生成，以产生无偏令牌。</a:t>
            </a:r>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16</a:t>
            </a:fld>
            <a:endParaRPr kumimoji="1" lang="zh-CN" altLang="en-US"/>
          </a:p>
        </p:txBody>
      </p:sp>
    </p:spTree>
    <p:extLst>
      <p:ext uri="{BB962C8B-B14F-4D97-AF65-F5344CB8AC3E}">
        <p14:creationId xmlns:p14="http://schemas.microsoft.com/office/powerpoint/2010/main" val="5774228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17</a:t>
            </a:fld>
            <a:endParaRPr kumimoji="1" lang="zh-CN" altLang="en-US"/>
          </a:p>
        </p:txBody>
      </p:sp>
    </p:spTree>
    <p:extLst>
      <p:ext uri="{BB962C8B-B14F-4D97-AF65-F5344CB8AC3E}">
        <p14:creationId xmlns:p14="http://schemas.microsoft.com/office/powerpoint/2010/main" val="247715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18</a:t>
            </a:fld>
            <a:endParaRPr kumimoji="1" lang="zh-CN" altLang="en-US"/>
          </a:p>
        </p:txBody>
      </p:sp>
    </p:spTree>
    <p:extLst>
      <p:ext uri="{BB962C8B-B14F-4D97-AF65-F5344CB8AC3E}">
        <p14:creationId xmlns:p14="http://schemas.microsoft.com/office/powerpoint/2010/main" val="38675664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19</a:t>
            </a:fld>
            <a:endParaRPr kumimoji="1" lang="zh-CN" altLang="en-US"/>
          </a:p>
        </p:txBody>
      </p:sp>
    </p:spTree>
    <p:extLst>
      <p:ext uri="{BB962C8B-B14F-4D97-AF65-F5344CB8AC3E}">
        <p14:creationId xmlns:p14="http://schemas.microsoft.com/office/powerpoint/2010/main" val="31086731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20</a:t>
            </a:fld>
            <a:endParaRPr kumimoji="1" lang="zh-CN" altLang="en-US"/>
          </a:p>
        </p:txBody>
      </p:sp>
    </p:spTree>
    <p:extLst>
      <p:ext uri="{BB962C8B-B14F-4D97-AF65-F5344CB8AC3E}">
        <p14:creationId xmlns:p14="http://schemas.microsoft.com/office/powerpoint/2010/main" val="3631906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a:t>
            </a:fld>
            <a:endParaRPr kumimoji="1" lang="zh-CN" altLang="en-US"/>
          </a:p>
        </p:txBody>
      </p:sp>
    </p:spTree>
    <p:extLst>
      <p:ext uri="{BB962C8B-B14F-4D97-AF65-F5344CB8AC3E}">
        <p14:creationId xmlns:p14="http://schemas.microsoft.com/office/powerpoint/2010/main" val="23876805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21</a:t>
            </a:fld>
            <a:endParaRPr kumimoji="1" lang="zh-CN" altLang="en-US"/>
          </a:p>
        </p:txBody>
      </p:sp>
    </p:spTree>
    <p:extLst>
      <p:ext uri="{BB962C8B-B14F-4D97-AF65-F5344CB8AC3E}">
        <p14:creationId xmlns:p14="http://schemas.microsoft.com/office/powerpoint/2010/main" val="33857047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22</a:t>
            </a:fld>
            <a:endParaRPr kumimoji="1" lang="zh-CN" altLang="en-US"/>
          </a:p>
        </p:txBody>
      </p:sp>
    </p:spTree>
    <p:extLst>
      <p:ext uri="{BB962C8B-B14F-4D97-AF65-F5344CB8AC3E}">
        <p14:creationId xmlns:p14="http://schemas.microsoft.com/office/powerpoint/2010/main" val="13685478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23</a:t>
            </a:fld>
            <a:endParaRPr kumimoji="1" lang="zh-CN" altLang="en-US"/>
          </a:p>
        </p:txBody>
      </p:sp>
    </p:spTree>
    <p:extLst>
      <p:ext uri="{BB962C8B-B14F-4D97-AF65-F5344CB8AC3E}">
        <p14:creationId xmlns:p14="http://schemas.microsoft.com/office/powerpoint/2010/main" val="3944079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24</a:t>
            </a:fld>
            <a:endParaRPr kumimoji="1" lang="zh-CN" altLang="en-US"/>
          </a:p>
        </p:txBody>
      </p:sp>
    </p:spTree>
    <p:extLst>
      <p:ext uri="{BB962C8B-B14F-4D97-AF65-F5344CB8AC3E}">
        <p14:creationId xmlns:p14="http://schemas.microsoft.com/office/powerpoint/2010/main" val="529068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25</a:t>
            </a:fld>
            <a:endParaRPr kumimoji="1" lang="zh-CN" altLang="en-US"/>
          </a:p>
        </p:txBody>
      </p:sp>
    </p:spTree>
    <p:extLst>
      <p:ext uri="{BB962C8B-B14F-4D97-AF65-F5344CB8AC3E}">
        <p14:creationId xmlns:p14="http://schemas.microsoft.com/office/powerpoint/2010/main" val="3758167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26</a:t>
            </a:fld>
            <a:endParaRPr kumimoji="1" lang="zh-CN" altLang="en-US"/>
          </a:p>
        </p:txBody>
      </p:sp>
    </p:spTree>
    <p:extLst>
      <p:ext uri="{BB962C8B-B14F-4D97-AF65-F5344CB8AC3E}">
        <p14:creationId xmlns:p14="http://schemas.microsoft.com/office/powerpoint/2010/main" val="11718467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27</a:t>
            </a:fld>
            <a:endParaRPr kumimoji="1" lang="zh-CN" altLang="en-US"/>
          </a:p>
        </p:txBody>
      </p:sp>
    </p:spTree>
    <p:extLst>
      <p:ext uri="{BB962C8B-B14F-4D97-AF65-F5344CB8AC3E}">
        <p14:creationId xmlns:p14="http://schemas.microsoft.com/office/powerpoint/2010/main" val="3876140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28</a:t>
            </a:fld>
            <a:endParaRPr kumimoji="1" lang="zh-CN" altLang="en-US"/>
          </a:p>
        </p:txBody>
      </p:sp>
    </p:spTree>
    <p:extLst>
      <p:ext uri="{BB962C8B-B14F-4D97-AF65-F5344CB8AC3E}">
        <p14:creationId xmlns:p14="http://schemas.microsoft.com/office/powerpoint/2010/main" val="1294769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29</a:t>
            </a:fld>
            <a:endParaRPr kumimoji="1" lang="zh-CN" altLang="en-US"/>
          </a:p>
        </p:txBody>
      </p:sp>
    </p:spTree>
    <p:extLst>
      <p:ext uri="{BB962C8B-B14F-4D97-AF65-F5344CB8AC3E}">
        <p14:creationId xmlns:p14="http://schemas.microsoft.com/office/powerpoint/2010/main" val="38497617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30</a:t>
            </a:fld>
            <a:endParaRPr kumimoji="1" lang="zh-CN" altLang="en-US"/>
          </a:p>
        </p:txBody>
      </p:sp>
    </p:spTree>
    <p:extLst>
      <p:ext uri="{BB962C8B-B14F-4D97-AF65-F5344CB8AC3E}">
        <p14:creationId xmlns:p14="http://schemas.microsoft.com/office/powerpoint/2010/main" val="2107267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4</a:t>
            </a:fld>
            <a:endParaRPr kumimoji="1" lang="zh-CN" altLang="en-US"/>
          </a:p>
        </p:txBody>
      </p:sp>
    </p:spTree>
    <p:extLst>
      <p:ext uri="{BB962C8B-B14F-4D97-AF65-F5344CB8AC3E}">
        <p14:creationId xmlns:p14="http://schemas.microsoft.com/office/powerpoint/2010/main" val="22606570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31</a:t>
            </a:fld>
            <a:endParaRPr kumimoji="1" lang="zh-CN" altLang="en-US"/>
          </a:p>
        </p:txBody>
      </p:sp>
    </p:spTree>
    <p:extLst>
      <p:ext uri="{BB962C8B-B14F-4D97-AF65-F5344CB8AC3E}">
        <p14:creationId xmlns:p14="http://schemas.microsoft.com/office/powerpoint/2010/main" val="32943402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32</a:t>
            </a:fld>
            <a:endParaRPr kumimoji="1" lang="zh-CN" altLang="en-US"/>
          </a:p>
        </p:txBody>
      </p:sp>
    </p:spTree>
    <p:extLst>
      <p:ext uri="{BB962C8B-B14F-4D97-AF65-F5344CB8AC3E}">
        <p14:creationId xmlns:p14="http://schemas.microsoft.com/office/powerpoint/2010/main" val="3030715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33</a:t>
            </a:fld>
            <a:endParaRPr kumimoji="1" lang="zh-CN" altLang="en-US"/>
          </a:p>
        </p:txBody>
      </p:sp>
    </p:spTree>
    <p:extLst>
      <p:ext uri="{BB962C8B-B14F-4D97-AF65-F5344CB8AC3E}">
        <p14:creationId xmlns:p14="http://schemas.microsoft.com/office/powerpoint/2010/main" val="34014366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34</a:t>
            </a:fld>
            <a:endParaRPr kumimoji="1" lang="zh-CN" altLang="en-US"/>
          </a:p>
        </p:txBody>
      </p:sp>
    </p:spTree>
    <p:extLst>
      <p:ext uri="{BB962C8B-B14F-4D97-AF65-F5344CB8AC3E}">
        <p14:creationId xmlns:p14="http://schemas.microsoft.com/office/powerpoint/2010/main" val="3693341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35</a:t>
            </a:fld>
            <a:endParaRPr kumimoji="1" lang="zh-CN" altLang="en-US"/>
          </a:p>
        </p:txBody>
      </p:sp>
    </p:spTree>
    <p:extLst>
      <p:ext uri="{BB962C8B-B14F-4D97-AF65-F5344CB8AC3E}">
        <p14:creationId xmlns:p14="http://schemas.microsoft.com/office/powerpoint/2010/main" val="2713502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36</a:t>
            </a:fld>
            <a:endParaRPr kumimoji="1" lang="zh-CN" altLang="en-US"/>
          </a:p>
        </p:txBody>
      </p:sp>
    </p:spTree>
    <p:extLst>
      <p:ext uri="{BB962C8B-B14F-4D97-AF65-F5344CB8AC3E}">
        <p14:creationId xmlns:p14="http://schemas.microsoft.com/office/powerpoint/2010/main" val="8226753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37</a:t>
            </a:fld>
            <a:endParaRPr kumimoji="1" lang="zh-CN" altLang="en-US"/>
          </a:p>
        </p:txBody>
      </p:sp>
    </p:spTree>
    <p:extLst>
      <p:ext uri="{BB962C8B-B14F-4D97-AF65-F5344CB8AC3E}">
        <p14:creationId xmlns:p14="http://schemas.microsoft.com/office/powerpoint/2010/main" val="25200037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38</a:t>
            </a:fld>
            <a:endParaRPr kumimoji="1" lang="zh-CN" altLang="en-US"/>
          </a:p>
        </p:txBody>
      </p:sp>
    </p:spTree>
    <p:extLst>
      <p:ext uri="{BB962C8B-B14F-4D97-AF65-F5344CB8AC3E}">
        <p14:creationId xmlns:p14="http://schemas.microsoft.com/office/powerpoint/2010/main" val="1721353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39</a:t>
            </a:fld>
            <a:endParaRPr kumimoji="1" lang="zh-CN" altLang="en-US"/>
          </a:p>
        </p:txBody>
      </p:sp>
    </p:spTree>
    <p:extLst>
      <p:ext uri="{BB962C8B-B14F-4D97-AF65-F5344CB8AC3E}">
        <p14:creationId xmlns:p14="http://schemas.microsoft.com/office/powerpoint/2010/main" val="383122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5</a:t>
            </a:fld>
            <a:endParaRPr kumimoji="1" lang="zh-CN" altLang="en-US"/>
          </a:p>
        </p:txBody>
      </p:sp>
    </p:spTree>
    <p:extLst>
      <p:ext uri="{BB962C8B-B14F-4D97-AF65-F5344CB8AC3E}">
        <p14:creationId xmlns:p14="http://schemas.microsoft.com/office/powerpoint/2010/main" val="27003318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6</a:t>
            </a:fld>
            <a:endParaRPr kumimoji="1" lang="zh-CN" altLang="en-US"/>
          </a:p>
        </p:txBody>
      </p:sp>
    </p:spTree>
    <p:extLst>
      <p:ext uri="{BB962C8B-B14F-4D97-AF65-F5344CB8AC3E}">
        <p14:creationId xmlns:p14="http://schemas.microsoft.com/office/powerpoint/2010/main" val="74279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7</a:t>
            </a:fld>
            <a:endParaRPr kumimoji="1" lang="zh-CN" altLang="en-US"/>
          </a:p>
        </p:txBody>
      </p:sp>
    </p:spTree>
    <p:extLst>
      <p:ext uri="{BB962C8B-B14F-4D97-AF65-F5344CB8AC3E}">
        <p14:creationId xmlns:p14="http://schemas.microsoft.com/office/powerpoint/2010/main" val="15137164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8</a:t>
            </a:fld>
            <a:endParaRPr kumimoji="1" lang="zh-CN" altLang="en-US"/>
          </a:p>
        </p:txBody>
      </p:sp>
    </p:spTree>
    <p:extLst>
      <p:ext uri="{BB962C8B-B14F-4D97-AF65-F5344CB8AC3E}">
        <p14:creationId xmlns:p14="http://schemas.microsoft.com/office/powerpoint/2010/main" val="2586545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置换矩阵的每个元素不是</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就是</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。在一个置换矩阵的每一列和每一行中，一个元素是</a:t>
            </a:r>
            <a:r>
              <a:rPr lang="en-US" altLang="zh-CN" sz="1200" kern="1200" dirty="0">
                <a:solidFill>
                  <a:schemeClr val="tx1"/>
                </a:solidFill>
                <a:effectLst/>
                <a:latin typeface="+mn-lt"/>
                <a:ea typeface="+mn-ea"/>
                <a:cs typeface="+mn-cs"/>
              </a:rPr>
              <a:t>1</a:t>
            </a:r>
            <a:r>
              <a:rPr lang="zh-CN" altLang="en-US" sz="1200" kern="1200" dirty="0">
                <a:solidFill>
                  <a:schemeClr val="tx1"/>
                </a:solidFill>
                <a:effectLst/>
                <a:latin typeface="+mn-lt"/>
                <a:ea typeface="+mn-ea"/>
                <a:cs typeface="+mn-cs"/>
              </a:rPr>
              <a:t>，其他元素是</a:t>
            </a:r>
            <a:r>
              <a:rPr lang="en-US" altLang="zh-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 就是换了一下内在基向量的位置</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9</a:t>
            </a:fld>
            <a:endParaRPr kumimoji="1" lang="zh-CN" altLang="en-US"/>
          </a:p>
        </p:txBody>
      </p:sp>
    </p:spTree>
    <p:extLst>
      <p:ext uri="{BB962C8B-B14F-4D97-AF65-F5344CB8AC3E}">
        <p14:creationId xmlns:p14="http://schemas.microsoft.com/office/powerpoint/2010/main" val="1523327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FA19EBE-46F6-1B4A-B939-8F944DB13322}" type="slidenum">
              <a:rPr kumimoji="1" lang="zh-CN" altLang="en-US" smtClean="0"/>
              <a:t>10</a:t>
            </a:fld>
            <a:endParaRPr kumimoji="1" lang="zh-CN" altLang="en-US"/>
          </a:p>
        </p:txBody>
      </p:sp>
    </p:spTree>
    <p:extLst>
      <p:ext uri="{BB962C8B-B14F-4D97-AF65-F5344CB8AC3E}">
        <p14:creationId xmlns:p14="http://schemas.microsoft.com/office/powerpoint/2010/main" val="41157002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2087809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4075668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6506640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chemeClr val="accent1">
                    <a:lumMod val="75000"/>
                  </a:schemeClr>
                </a:solidFill>
              </a:defRPr>
            </a:lvl1pPr>
          </a:lstStyle>
          <a:p>
            <a:r>
              <a:rPr kumimoji="1" lang="zh-CN" altLang="en-US" dirty="0"/>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214140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9023022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6122876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769892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994459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058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7817632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将图片拖动到占位符，或单击添加图标</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E1A8045-A205-C64E-9347-2EFB885CAA75}" type="datetimeFigureOut">
              <a:rPr kumimoji="1" lang="zh-CN" altLang="en-US" smtClean="0"/>
              <a:t>2021/9/11</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58275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6"/>
            <a:ext cx="10515600" cy="661242"/>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p:cNvSpPr>
            <a:spLocks noGrp="1"/>
          </p:cNvSpPr>
          <p:nvPr>
            <p:ph type="body" idx="1"/>
          </p:nvPr>
        </p:nvSpPr>
        <p:spPr>
          <a:xfrm>
            <a:off x="838200" y="1212980"/>
            <a:ext cx="10515600" cy="4963983"/>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1A8045-A205-C64E-9347-2EFB885CAA75}" type="datetimeFigureOut">
              <a:rPr kumimoji="1" lang="zh-CN" altLang="en-US" smtClean="0"/>
              <a:t>2021/9/11</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BC5549-8AF1-0446-AED0-F67BEC942D4A}" type="slidenum">
              <a:rPr kumimoji="1" lang="zh-CN" altLang="en-US" smtClean="0"/>
              <a:t>‹#›</a:t>
            </a:fld>
            <a:endParaRPr kumimoji="1" lang="zh-CN" altLang="en-US"/>
          </a:p>
        </p:txBody>
      </p:sp>
    </p:spTree>
    <p:extLst>
      <p:ext uri="{BB962C8B-B14F-4D97-AF65-F5344CB8AC3E}">
        <p14:creationId xmlns:p14="http://schemas.microsoft.com/office/powerpoint/2010/main" val="157635000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accent1"/>
          </a:solidFill>
          <a:latin typeface="Microsoft YaHei" charset="-122"/>
          <a:ea typeface="Microsoft YaHei" charset="-122"/>
          <a:cs typeface="Microsoft YaHei" charset="-122"/>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46026" y="2930458"/>
            <a:ext cx="11499948" cy="591251"/>
          </a:xfrm>
        </p:spPr>
        <p:txBody>
          <a:bodyPr>
            <a:noAutofit/>
          </a:bodyPr>
          <a:lstStyle/>
          <a:p>
            <a:pPr>
              <a:lnSpc>
                <a:spcPct val="150000"/>
              </a:lnSpc>
            </a:pPr>
            <a:r>
              <a:rPr lang="en-US" altLang="zh-CN" sz="3200" b="1" dirty="0">
                <a:solidFill>
                  <a:schemeClr val="accent1">
                    <a:lumMod val="75000"/>
                  </a:schemeClr>
                </a:solidFill>
              </a:rPr>
              <a:t>AAAI</a:t>
            </a:r>
            <a:r>
              <a:rPr lang="zh-CN" altLang="en-US" sz="3200" b="1" dirty="0">
                <a:solidFill>
                  <a:schemeClr val="accent1">
                    <a:lumMod val="75000"/>
                  </a:schemeClr>
                </a:solidFill>
              </a:rPr>
              <a:t>论文分享</a:t>
            </a:r>
            <a:endParaRPr lang="en-US" altLang="zh-CN" sz="3200" b="1" dirty="0">
              <a:solidFill>
                <a:schemeClr val="accent1">
                  <a:lumMod val="75000"/>
                </a:schemeClr>
              </a:solidFill>
            </a:endParaRPr>
          </a:p>
        </p:txBody>
      </p:sp>
    </p:spTree>
    <p:extLst>
      <p:ext uri="{BB962C8B-B14F-4D97-AF65-F5344CB8AC3E}">
        <p14:creationId xmlns:p14="http://schemas.microsoft.com/office/powerpoint/2010/main" val="15169868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Exploration-Exploitation in Multi-Agent Learning: Catastrophe Theory Meets Game Theory</a:t>
            </a:r>
          </a:p>
        </p:txBody>
      </p:sp>
      <p:sp>
        <p:nvSpPr>
          <p:cNvPr id="10" name="矩形 9">
            <a:extLst>
              <a:ext uri="{FF2B5EF4-FFF2-40B4-BE49-F238E27FC236}">
                <a16:creationId xmlns:a16="http://schemas.microsoft.com/office/drawing/2014/main" id="{F7845012-BE00-464D-BE90-B246A2825AEF}"/>
              </a:ext>
            </a:extLst>
          </p:cNvPr>
          <p:cNvSpPr/>
          <p:nvPr/>
        </p:nvSpPr>
        <p:spPr>
          <a:xfrm>
            <a:off x="838200" y="1159110"/>
            <a:ext cx="10925710" cy="5304722"/>
          </a:xfrm>
          <a:prstGeom prst="rect">
            <a:avLst/>
          </a:prstGeom>
        </p:spPr>
        <p:txBody>
          <a:bodyPr wrap="square">
            <a:spAutoFit/>
          </a:bodyPr>
          <a:lstStyle/>
          <a:p>
            <a:pPr>
              <a:lnSpc>
                <a:spcPct val="150000"/>
              </a:lnSpc>
              <a:spcBef>
                <a:spcPts val="1000"/>
              </a:spcBef>
            </a:pPr>
            <a:r>
              <a:rPr kumimoji="1" lang="zh-CN" altLang="en-US" b="1" dirty="0">
                <a:latin typeface="Microsoft YaHei" charset="-122"/>
                <a:ea typeface="Microsoft YaHei" charset="-122"/>
              </a:rPr>
              <a:t>动机：</a:t>
            </a:r>
            <a:endParaRPr kumimoji="1" lang="en-US" altLang="zh-CN" b="1" dirty="0">
              <a:latin typeface="Microsoft YaHei" charset="-122"/>
              <a:ea typeface="Microsoft YaHei" charset="-122"/>
            </a:endParaRPr>
          </a:p>
          <a:p>
            <a:pPr>
              <a:lnSpc>
                <a:spcPct val="150000"/>
              </a:lnSpc>
              <a:spcBef>
                <a:spcPts val="1000"/>
              </a:spcBef>
            </a:pPr>
            <a:r>
              <a:rPr kumimoji="1" lang="en-US" altLang="zh-CN" sz="1600" dirty="0">
                <a:latin typeface="STFangsong" charset="-122"/>
                <a:ea typeface="STFangsong" charset="-122"/>
              </a:rPr>
              <a:t>Exploration-Exploitation</a:t>
            </a:r>
            <a:r>
              <a:rPr kumimoji="1" lang="zh-CN" altLang="en-US" sz="1600" dirty="0">
                <a:latin typeface="STFangsong" charset="-122"/>
                <a:ea typeface="STFangsong" charset="-122"/>
              </a:rPr>
              <a:t>是多智能体学习中一种强大而实用的工具，但其效果尚不为人所知。</a:t>
            </a:r>
            <a:endParaRPr kumimoji="1" lang="en-US" altLang="zh-CN" sz="1600" dirty="0">
              <a:latin typeface="STFangsong" charset="-122"/>
              <a:ea typeface="STFangsong" charset="-122"/>
            </a:endParaRPr>
          </a:p>
          <a:p>
            <a:pPr>
              <a:lnSpc>
                <a:spcPct val="150000"/>
              </a:lnSpc>
              <a:spcBef>
                <a:spcPts val="1000"/>
              </a:spcBef>
            </a:pPr>
            <a:r>
              <a:rPr kumimoji="1" lang="zh-CN" altLang="en-US" sz="1600" b="1" dirty="0">
                <a:latin typeface="Microsoft YaHei" charset="-122"/>
                <a:ea typeface="Microsoft YaHei" charset="-122"/>
              </a:rPr>
              <a:t>文章贡献：</a:t>
            </a:r>
            <a:endParaRPr kumimoji="1" lang="en-US" altLang="zh-CN" sz="1600"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提出一种学习方式：</a:t>
            </a:r>
            <a:r>
              <a:rPr kumimoji="1" lang="zh-CN" altLang="en-US" sz="1600" dirty="0">
                <a:latin typeface="STFangsong" charset="-122"/>
                <a:ea typeface="STFangsong" charset="-122"/>
              </a:rPr>
              <a:t>为了在这一方向上取得进展，我们研究了一个光滑的</a:t>
            </a:r>
            <a:r>
              <a:rPr kumimoji="1" lang="en-US" altLang="zh-CN" sz="1600" dirty="0">
                <a:latin typeface="STFangsong" charset="-122"/>
                <a:ea typeface="STFangsong" charset="-122"/>
              </a:rPr>
              <a:t>q</a:t>
            </a:r>
            <a:r>
              <a:rPr kumimoji="1" lang="zh-CN" altLang="en-US" sz="1600" dirty="0">
                <a:latin typeface="STFangsong" charset="-122"/>
                <a:ea typeface="STFangsong" charset="-122"/>
              </a:rPr>
              <a:t>学习模拟。</a:t>
            </a:r>
            <a:endParaRPr kumimoji="1" lang="en-US" altLang="zh-CN" sz="1600"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en-US" altLang="zh-CN" sz="1600" b="1" dirty="0">
                <a:latin typeface="STFangsong" charset="-122"/>
                <a:ea typeface="STFangsong" charset="-122"/>
              </a:rPr>
              <a:t>- </a:t>
            </a:r>
            <a:r>
              <a:rPr kumimoji="1" lang="zh-CN" altLang="en-US" sz="1600" b="1" dirty="0">
                <a:latin typeface="STFangsong" charset="-122"/>
                <a:ea typeface="STFangsong" charset="-122"/>
              </a:rPr>
              <a:t>首先证明文章提出的学习模型具有很强的理论合理性：</a:t>
            </a:r>
            <a:r>
              <a:rPr kumimoji="1" lang="zh-CN" altLang="en-US" sz="1600" dirty="0">
                <a:latin typeface="STFangsong" charset="-122"/>
                <a:ea typeface="STFangsong" charset="-122"/>
              </a:rPr>
              <a:t>证明模型在任意博弈中具有有界</a:t>
            </a:r>
            <a:r>
              <a:rPr kumimoji="1" lang="en-US" altLang="zh-CN" sz="1600" dirty="0">
                <a:latin typeface="STFangsong" charset="-122"/>
                <a:ea typeface="STFangsong" charset="-122"/>
              </a:rPr>
              <a:t>loss</a:t>
            </a:r>
            <a:r>
              <a:rPr kumimoji="1" lang="zh-CN" altLang="en-US" sz="1600" dirty="0">
                <a:latin typeface="STFangsong" charset="-122"/>
                <a:ea typeface="STFangsong" charset="-122"/>
              </a:rPr>
              <a:t>，对于一个明确捕获博弈和探索成本之间的平衡的成本模型，它总是收敛于定量响应均衡集</a:t>
            </a:r>
            <a:r>
              <a:rPr kumimoji="1" lang="en-US" altLang="zh-CN" sz="1600" dirty="0">
                <a:latin typeface="STFangsong" charset="-122"/>
                <a:ea typeface="STFangsong" charset="-122"/>
              </a:rPr>
              <a:t>(QRE)</a:t>
            </a:r>
            <a:r>
              <a:rPr kumimoji="1" lang="zh-CN" altLang="en-US" sz="1600" dirty="0">
                <a:latin typeface="STFangsong" charset="-122"/>
                <a:ea typeface="STFangsong" charset="-122"/>
              </a:rPr>
              <a:t>，这是有限理性下博弈的标准解概念，在具有异构学习主体的加权势对策中。</a:t>
            </a:r>
          </a:p>
          <a:p>
            <a:pPr marL="285750" indent="-285750">
              <a:lnSpc>
                <a:spcPct val="150000"/>
              </a:lnSpc>
              <a:spcBef>
                <a:spcPts val="1000"/>
              </a:spcBef>
              <a:buFont typeface="Arial" panose="020B0604020202020204" pitchFamily="34" charset="0"/>
              <a:buChar char="•"/>
            </a:pPr>
            <a:r>
              <a:rPr kumimoji="1" lang="en-US" altLang="zh-CN" sz="1600" b="1" dirty="0">
                <a:latin typeface="STFangsong" charset="-122"/>
                <a:ea typeface="STFangsong" charset="-122"/>
              </a:rPr>
              <a:t>- </a:t>
            </a:r>
            <a:r>
              <a:rPr kumimoji="1" lang="zh-CN" altLang="en-US" sz="1600" b="1" dirty="0">
                <a:latin typeface="STFangsong" charset="-122"/>
                <a:ea typeface="STFangsong" charset="-122"/>
              </a:rPr>
              <a:t>衡量探索对集体系统性能的影响：</a:t>
            </a:r>
            <a:r>
              <a:rPr kumimoji="1" lang="zh-CN" altLang="en-US" sz="1600" dirty="0">
                <a:latin typeface="STFangsong" charset="-122"/>
                <a:ea typeface="STFangsong" charset="-122"/>
              </a:rPr>
              <a:t>我们描述了低维</a:t>
            </a:r>
            <a:r>
              <a:rPr kumimoji="1" lang="en-US" altLang="zh-CN" sz="1600" dirty="0">
                <a:latin typeface="STFangsong" charset="-122"/>
                <a:ea typeface="STFangsong" charset="-122"/>
              </a:rPr>
              <a:t>MAL</a:t>
            </a:r>
            <a:r>
              <a:rPr kumimoji="1" lang="zh-CN" altLang="en-US" sz="1600" dirty="0">
                <a:latin typeface="STFangsong" charset="-122"/>
                <a:ea typeface="STFangsong" charset="-122"/>
              </a:rPr>
              <a:t>系统中</a:t>
            </a:r>
            <a:r>
              <a:rPr kumimoji="1" lang="en-US" altLang="zh-CN" sz="1600" dirty="0">
                <a:latin typeface="STFangsong" charset="-122"/>
                <a:ea typeface="STFangsong" charset="-122"/>
              </a:rPr>
              <a:t>QRE</a:t>
            </a:r>
            <a:r>
              <a:rPr kumimoji="1" lang="zh-CN" altLang="en-US" sz="1600" dirty="0">
                <a:latin typeface="STFangsong" charset="-122"/>
                <a:ea typeface="STFangsong" charset="-122"/>
              </a:rPr>
              <a:t>曲面的几何特征，并将我们的发现与突变</a:t>
            </a:r>
            <a:r>
              <a:rPr kumimoji="1" lang="en-US" altLang="zh-CN" sz="1600" dirty="0">
                <a:latin typeface="STFangsong" charset="-122"/>
                <a:ea typeface="STFangsong" charset="-122"/>
              </a:rPr>
              <a:t>(</a:t>
            </a:r>
            <a:r>
              <a:rPr kumimoji="1" lang="zh-CN" altLang="en-US" sz="1600" dirty="0">
                <a:latin typeface="STFangsong" charset="-122"/>
                <a:ea typeface="STFangsong" charset="-122"/>
              </a:rPr>
              <a:t>分叉</a:t>
            </a:r>
            <a:r>
              <a:rPr kumimoji="1" lang="en-US" altLang="zh-CN" sz="1600" dirty="0">
                <a:latin typeface="STFangsong" charset="-122"/>
                <a:ea typeface="STFangsong" charset="-122"/>
              </a:rPr>
              <a:t>)</a:t>
            </a:r>
            <a:r>
              <a:rPr kumimoji="1" lang="zh-CN" altLang="en-US" sz="1600" dirty="0">
                <a:latin typeface="STFangsong" charset="-122"/>
                <a:ea typeface="STFangsong" charset="-122"/>
              </a:rPr>
              <a:t>理论联系起来。特别是当勘探超参数随时间变化时，系统会发生相变，在此过程中，只要勘探超参数发生极小的变化，平衡的数量和稳定性就会发生根本性的变化。</a:t>
            </a:r>
          </a:p>
          <a:p>
            <a:pPr marL="285750" indent="-285750">
              <a:lnSpc>
                <a:spcPct val="150000"/>
              </a:lnSpc>
              <a:spcBef>
                <a:spcPts val="1000"/>
              </a:spcBef>
              <a:buFont typeface="Arial" panose="020B0604020202020204" pitchFamily="34" charset="0"/>
              <a:buChar char="•"/>
            </a:pPr>
            <a:r>
              <a:rPr kumimoji="1" lang="en-US" altLang="zh-CN" sz="1600" b="1" dirty="0">
                <a:latin typeface="STFangsong" charset="-122"/>
                <a:ea typeface="STFangsong" charset="-122"/>
              </a:rPr>
              <a:t>- </a:t>
            </a:r>
            <a:r>
              <a:rPr kumimoji="1" lang="zh-CN" altLang="en-US" sz="1600" b="1" dirty="0">
                <a:latin typeface="STFangsong" charset="-122"/>
                <a:ea typeface="STFangsong" charset="-122"/>
              </a:rPr>
              <a:t>提出理论处理方式：</a:t>
            </a:r>
            <a:r>
              <a:rPr kumimoji="1" lang="zh-CN" altLang="en-US" sz="1600" dirty="0">
                <a:latin typeface="STFangsong" charset="-122"/>
                <a:ea typeface="STFangsong" charset="-122"/>
              </a:rPr>
              <a:t>在此基础上，我们提供了一种正式的理论处理方法，说明如何调优探索参数可以证明导致对系统性能既有积极影响也有消极影响</a:t>
            </a:r>
            <a:r>
              <a:rPr kumimoji="1" lang="en-US" altLang="zh-CN" sz="1600" dirty="0">
                <a:latin typeface="STFangsong" charset="-122"/>
                <a:ea typeface="STFangsong" charset="-122"/>
              </a:rPr>
              <a:t>(</a:t>
            </a:r>
            <a:r>
              <a:rPr kumimoji="1" lang="zh-CN" altLang="en-US" sz="1600" dirty="0">
                <a:latin typeface="STFangsong" charset="-122"/>
                <a:ea typeface="STFangsong" charset="-122"/>
              </a:rPr>
              <a:t>可能是无限的</a:t>
            </a:r>
            <a:r>
              <a:rPr kumimoji="1" lang="en-US" altLang="zh-CN" sz="1600" dirty="0">
                <a:latin typeface="STFangsong" charset="-122"/>
                <a:ea typeface="STFangsong" charset="-122"/>
              </a:rPr>
              <a:t>)</a:t>
            </a:r>
            <a:r>
              <a:rPr kumimoji="1" lang="zh-CN" altLang="en-US" sz="1600" dirty="0">
                <a:latin typeface="STFangsong" charset="-122"/>
                <a:ea typeface="STFangsong" charset="-122"/>
              </a:rPr>
              <a:t>的均衡选择。</a:t>
            </a:r>
            <a:endParaRPr kumimoji="1" lang="en-US" altLang="zh-CN" sz="1600" dirty="0">
              <a:latin typeface="STFangsong" charset="-122"/>
              <a:ea typeface="STFangsong" charset="-122"/>
            </a:endParaRPr>
          </a:p>
        </p:txBody>
      </p:sp>
    </p:spTree>
    <p:extLst>
      <p:ext uri="{BB962C8B-B14F-4D97-AF65-F5344CB8AC3E}">
        <p14:creationId xmlns:p14="http://schemas.microsoft.com/office/powerpoint/2010/main" val="3543935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200" y="1159110"/>
            <a:ext cx="6086582" cy="5915145"/>
          </a:xfrm>
          <a:prstGeom prst="rect">
            <a:avLst/>
          </a:prstGeom>
        </p:spPr>
        <p:txBody>
          <a:bodyPr wrap="square">
            <a:spAutoFit/>
          </a:bodyPr>
          <a:lstStyle/>
          <a:p>
            <a:pPr>
              <a:lnSpc>
                <a:spcPct val="150000"/>
              </a:lnSpc>
              <a:spcBef>
                <a:spcPts val="1000"/>
              </a:spcBef>
            </a:pPr>
            <a:r>
              <a:rPr kumimoji="1" lang="zh-CN" altLang="en-US" b="1" dirty="0">
                <a:latin typeface="Microsoft YaHei" charset="-122"/>
                <a:ea typeface="Microsoft YaHei" charset="-122"/>
              </a:rPr>
              <a:t>动机：</a:t>
            </a:r>
            <a:endParaRPr kumimoji="1" lang="en-US" altLang="zh-CN" b="1" dirty="0">
              <a:latin typeface="Microsoft YaHei" charset="-122"/>
              <a:ea typeface="Microsoft YaHei" charset="-122"/>
            </a:endParaRPr>
          </a:p>
          <a:p>
            <a:pPr>
              <a:lnSpc>
                <a:spcPct val="150000"/>
              </a:lnSpc>
              <a:spcBef>
                <a:spcPts val="1000"/>
              </a:spcBef>
            </a:pPr>
            <a:r>
              <a:rPr kumimoji="1" lang="zh-CN" altLang="en-US" sz="1600" dirty="0">
                <a:latin typeface="STFangsong" charset="-122"/>
                <a:ea typeface="STFangsong" charset="-122"/>
              </a:rPr>
              <a:t>当前的大规模语言模型可能会由于它们所训练的数据而产生政治偏见，当它们被部署到现实环境中时，可能会导致严重的问题。</a:t>
            </a:r>
            <a:endParaRPr kumimoji="1" lang="en-US" altLang="zh-CN" sz="1600" dirty="0">
              <a:latin typeface="STFangsong" charset="-122"/>
              <a:ea typeface="STFangsong" charset="-122"/>
            </a:endParaRPr>
          </a:p>
          <a:p>
            <a:pPr>
              <a:lnSpc>
                <a:spcPct val="150000"/>
              </a:lnSpc>
              <a:spcBef>
                <a:spcPts val="1000"/>
              </a:spcBef>
            </a:pPr>
            <a:r>
              <a:rPr kumimoji="1" lang="zh-CN" altLang="en-US" sz="1600" b="1" dirty="0">
                <a:latin typeface="Microsoft YaHei" charset="-122"/>
                <a:ea typeface="Microsoft YaHei" charset="-122"/>
              </a:rPr>
              <a:t>文章贡献：</a:t>
            </a:r>
            <a:endParaRPr kumimoji="1" lang="en-US" altLang="zh-CN" sz="1600"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量化问题的严重程度</a:t>
            </a:r>
            <a:r>
              <a:rPr kumimoji="1" lang="zh-CN" altLang="en-US" sz="1600" dirty="0">
                <a:latin typeface="STFangsong" charset="-122"/>
                <a:ea typeface="STFangsong" charset="-122"/>
              </a:rPr>
              <a:t>：提出了两个偏差度量</a:t>
            </a:r>
            <a:r>
              <a:rPr kumimoji="1" lang="en-US" altLang="zh-CN" sz="1600" dirty="0">
                <a:latin typeface="STFangsong" charset="-122"/>
                <a:ea typeface="STFangsong" charset="-122"/>
              </a:rPr>
              <a:t>(</a:t>
            </a:r>
            <a:r>
              <a:rPr kumimoji="1" lang="zh-CN" altLang="en-US" sz="1600" dirty="0">
                <a:latin typeface="STFangsong" charset="-122"/>
                <a:ea typeface="STFangsong" charset="-122"/>
              </a:rPr>
              <a:t>间接偏差和直接偏差</a:t>
            </a:r>
            <a:r>
              <a:rPr kumimoji="1" lang="en-US" altLang="zh-CN" sz="1600" dirty="0">
                <a:latin typeface="STFangsong" charset="-122"/>
                <a:ea typeface="STFangsong" charset="-122"/>
              </a:rPr>
              <a:t>)</a:t>
            </a:r>
            <a:r>
              <a:rPr kumimoji="1" lang="zh-CN" altLang="en-US" sz="1600" dirty="0">
                <a:latin typeface="STFangsong" charset="-122"/>
                <a:ea typeface="STFangsong" charset="-122"/>
              </a:rPr>
              <a:t>来量化语言模型生成中的政治偏差。研究提供的框架思路很容易扩展到其他类型的偏见和不同的属性中（文章注重三个属性</a:t>
            </a:r>
            <a:r>
              <a:rPr kumimoji="1" lang="en-US" altLang="zh-CN" sz="1600" dirty="0">
                <a:latin typeface="STFangsong" charset="-122"/>
                <a:ea typeface="STFangsong" charset="-122"/>
              </a:rPr>
              <a:t>(</a:t>
            </a:r>
            <a:r>
              <a:rPr kumimoji="1" lang="zh-CN" altLang="en-US" sz="1600" dirty="0">
                <a:latin typeface="STFangsong" charset="-122"/>
                <a:ea typeface="STFangsong" charset="-122"/>
              </a:rPr>
              <a:t>性别、位置和话题</a:t>
            </a:r>
            <a:r>
              <a:rPr kumimoji="1" lang="en-US" altLang="zh-CN" sz="1600" dirty="0">
                <a:latin typeface="STFangsong" charset="-122"/>
                <a:ea typeface="STFangsong" charset="-122"/>
              </a:rPr>
              <a:t>)</a:t>
            </a:r>
            <a:r>
              <a:rPr kumimoji="1" lang="zh-CN" altLang="en-US" sz="1600" dirty="0">
                <a:latin typeface="STFangsong" charset="-122"/>
                <a:ea typeface="STFangsong" charset="-122"/>
              </a:rPr>
              <a:t>的政治偏见）</a:t>
            </a:r>
            <a:endParaRPr kumimoji="1" lang="en-US" altLang="zh-CN" sz="1600"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解决方案提出</a:t>
            </a:r>
            <a:r>
              <a:rPr kumimoji="1" lang="zh-CN" altLang="en-US" sz="1600" dirty="0">
                <a:latin typeface="STFangsong" charset="-122"/>
                <a:ea typeface="STFangsong" charset="-122"/>
              </a:rPr>
              <a:t>：基于强化学习的框架，在两种模式下缓解政治偏见</a:t>
            </a:r>
            <a:r>
              <a:rPr kumimoji="1" lang="en-US" altLang="zh-CN" sz="1600" dirty="0">
                <a:latin typeface="STFangsong" charset="-122"/>
                <a:ea typeface="STFangsong" charset="-122"/>
              </a:rPr>
              <a:t>:</a:t>
            </a:r>
            <a:r>
              <a:rPr kumimoji="1" lang="zh-CN" altLang="en-US" sz="1600" dirty="0">
                <a:latin typeface="STFangsong" charset="-122"/>
                <a:ea typeface="STFangsong" charset="-122"/>
              </a:rPr>
              <a:t>单词嵌入引导的消除偏见和分类器引导的消除偏见。由于我们的框架既不访问原始训练数据，也不从头开始对模型进行重新训练，所以它可以用最小的修改推广到其他大规模的语言模型中</a:t>
            </a:r>
            <a:endParaRPr kumimoji="1" lang="en-US" altLang="zh-CN" sz="1600" dirty="0">
              <a:latin typeface="STFangsong" charset="-122"/>
              <a:ea typeface="STFangsong" charset="-122"/>
            </a:endParaRPr>
          </a:p>
          <a:p>
            <a:pPr>
              <a:lnSpc>
                <a:spcPct val="150000"/>
              </a:lnSpc>
              <a:spcBef>
                <a:spcPts val="1000"/>
              </a:spcBef>
            </a:pPr>
            <a:endParaRPr kumimoji="1" lang="en-US" altLang="zh-CN" sz="1600" dirty="0">
              <a:latin typeface="STFangsong" charset="-122"/>
              <a:ea typeface="STFangsong" charset="-122"/>
            </a:endParaRPr>
          </a:p>
        </p:txBody>
      </p:sp>
      <p:pic>
        <p:nvPicPr>
          <p:cNvPr id="3" name="图片 2">
            <a:extLst>
              <a:ext uri="{FF2B5EF4-FFF2-40B4-BE49-F238E27FC236}">
                <a16:creationId xmlns:a16="http://schemas.microsoft.com/office/drawing/2014/main" id="{5885275A-7096-4BCF-A306-282A5993D78D}"/>
              </a:ext>
            </a:extLst>
          </p:cNvPr>
          <p:cNvPicPr>
            <a:picLocks noChangeAspect="1"/>
          </p:cNvPicPr>
          <p:nvPr/>
        </p:nvPicPr>
        <p:blipFill>
          <a:blip r:embed="rId3"/>
          <a:stretch>
            <a:fillRect/>
          </a:stretch>
        </p:blipFill>
        <p:spPr>
          <a:xfrm>
            <a:off x="6924782" y="1910939"/>
            <a:ext cx="5181600" cy="3590925"/>
          </a:xfrm>
          <a:prstGeom prst="rect">
            <a:avLst/>
          </a:prstGeom>
        </p:spPr>
      </p:pic>
    </p:spTree>
    <p:extLst>
      <p:ext uri="{BB962C8B-B14F-4D97-AF65-F5344CB8AC3E}">
        <p14:creationId xmlns:p14="http://schemas.microsoft.com/office/powerpoint/2010/main" val="35046284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930667" y="1466288"/>
            <a:ext cx="10802420" cy="1421608"/>
          </a:xfrm>
          <a:prstGeom prst="rect">
            <a:avLst/>
          </a:prstGeom>
        </p:spPr>
        <p:txBody>
          <a:bodyPr wrap="square">
            <a:spAutoFit/>
          </a:bodyPr>
          <a:lstStyle/>
          <a:p>
            <a:pPr>
              <a:lnSpc>
                <a:spcPct val="150000"/>
              </a:lnSpc>
              <a:spcBef>
                <a:spcPts val="1000"/>
              </a:spcBef>
            </a:pPr>
            <a:r>
              <a:rPr kumimoji="1" lang="en-US" altLang="zh-CN" sz="1600" b="1" dirty="0">
                <a:latin typeface="STFangsong" charset="-122"/>
                <a:ea typeface="STFangsong" charset="-122"/>
              </a:rPr>
              <a:t>Indirect Bias: </a:t>
            </a:r>
            <a:r>
              <a:rPr kumimoji="1" lang="zh-CN" altLang="en-US" sz="1600" dirty="0">
                <a:latin typeface="STFangsong" charset="-122"/>
                <a:ea typeface="STFangsong" charset="-122"/>
              </a:rPr>
              <a:t>使用</a:t>
            </a:r>
            <a:r>
              <a:rPr kumimoji="1" lang="en-US" altLang="zh-CN" sz="1600" dirty="0">
                <a:latin typeface="STFangsong" charset="-122"/>
                <a:ea typeface="STFangsong" charset="-122"/>
              </a:rPr>
              <a:t>gender, location and topic</a:t>
            </a:r>
            <a:r>
              <a:rPr kumimoji="1" lang="zh-CN" altLang="en-US" sz="1600" dirty="0">
                <a:latin typeface="STFangsong" charset="-122"/>
                <a:ea typeface="STFangsong" charset="-122"/>
              </a:rPr>
              <a:t>作为属性的特定关键字作为提示</a:t>
            </a:r>
            <a:endParaRPr kumimoji="1" lang="en-US" altLang="zh-CN" sz="1600" dirty="0">
              <a:latin typeface="STFangsong" charset="-122"/>
              <a:ea typeface="STFangsong" charset="-122"/>
            </a:endParaRPr>
          </a:p>
          <a:p>
            <a:pPr>
              <a:lnSpc>
                <a:spcPct val="150000"/>
              </a:lnSpc>
              <a:spcBef>
                <a:spcPts val="1000"/>
              </a:spcBef>
            </a:pPr>
            <a:r>
              <a:rPr kumimoji="1" lang="en-US" altLang="zh-CN" sz="1600" b="1" dirty="0">
                <a:latin typeface="STFangsong" charset="-122"/>
                <a:ea typeface="STFangsong" charset="-122"/>
              </a:rPr>
              <a:t>Direct Bias</a:t>
            </a:r>
            <a:r>
              <a:rPr kumimoji="1" lang="zh-CN" altLang="en-US" sz="1600" b="1" dirty="0">
                <a:latin typeface="STFangsong" charset="-122"/>
                <a:ea typeface="STFangsong" charset="-122"/>
              </a:rPr>
              <a:t>：</a:t>
            </a:r>
            <a:r>
              <a:rPr kumimoji="1" lang="zh-CN" altLang="en-US" sz="1600" dirty="0">
                <a:latin typeface="STFangsong" charset="-122"/>
                <a:ea typeface="STFangsong" charset="-122"/>
              </a:rPr>
              <a:t>除了上述属性的关键字外，还使用带有直接意识形态触发器</a:t>
            </a:r>
            <a:r>
              <a:rPr kumimoji="1" lang="en-US" altLang="zh-CN" sz="1600" dirty="0">
                <a:latin typeface="STFangsong" charset="-122"/>
                <a:ea typeface="STFangsong" charset="-122"/>
              </a:rPr>
              <a:t>(</a:t>
            </a:r>
            <a:r>
              <a:rPr kumimoji="1" lang="zh-CN" altLang="en-US" sz="1600" dirty="0">
                <a:latin typeface="STFangsong" charset="-122"/>
                <a:ea typeface="STFangsong" charset="-122"/>
              </a:rPr>
              <a:t>如</a:t>
            </a:r>
            <a:r>
              <a:rPr kumimoji="1" lang="en-US" altLang="zh-CN" sz="1600" dirty="0">
                <a:latin typeface="STFangsong" charset="-122"/>
                <a:ea typeface="STFangsong" charset="-122"/>
              </a:rPr>
              <a:t>democrat, republican)</a:t>
            </a:r>
            <a:r>
              <a:rPr kumimoji="1" lang="zh-CN" altLang="en-US" sz="1600" dirty="0">
                <a:latin typeface="STFangsong" charset="-122"/>
                <a:ea typeface="STFangsong" charset="-122"/>
              </a:rPr>
              <a:t>的提示语</a:t>
            </a:r>
            <a:endParaRPr kumimoji="1" lang="en-US" altLang="zh-CN" b="1" dirty="0">
              <a:latin typeface="Microsoft YaHei" charset="-122"/>
              <a:ea typeface="Microsoft YaHei" charset="-122"/>
            </a:endParaRPr>
          </a:p>
          <a:p>
            <a:pPr>
              <a:lnSpc>
                <a:spcPct val="150000"/>
              </a:lnSpc>
              <a:spcBef>
                <a:spcPts val="1000"/>
              </a:spcBef>
            </a:pPr>
            <a:endParaRPr kumimoji="1" lang="en-US" altLang="zh-CN" sz="1600" dirty="0">
              <a:latin typeface="STFangsong" charset="-122"/>
              <a:ea typeface="STFangsong" charset="-122"/>
            </a:endParaRPr>
          </a:p>
        </p:txBody>
      </p:sp>
      <p:pic>
        <p:nvPicPr>
          <p:cNvPr id="4" name="图片 3">
            <a:extLst>
              <a:ext uri="{FF2B5EF4-FFF2-40B4-BE49-F238E27FC236}">
                <a16:creationId xmlns:a16="http://schemas.microsoft.com/office/drawing/2014/main" id="{16E76F36-D87A-4C81-8131-6C8A4B2FA287}"/>
              </a:ext>
            </a:extLst>
          </p:cNvPr>
          <p:cNvPicPr>
            <a:picLocks noChangeAspect="1"/>
          </p:cNvPicPr>
          <p:nvPr/>
        </p:nvPicPr>
        <p:blipFill>
          <a:blip r:embed="rId3"/>
          <a:stretch>
            <a:fillRect/>
          </a:stretch>
        </p:blipFill>
        <p:spPr>
          <a:xfrm>
            <a:off x="838200" y="2726196"/>
            <a:ext cx="10506075" cy="35433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14839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200" y="1081139"/>
            <a:ext cx="10802420" cy="1919180"/>
          </a:xfrm>
          <a:prstGeom prst="rect">
            <a:avLst/>
          </a:prstGeom>
        </p:spPr>
        <p:txBody>
          <a:bodyPr wrap="square">
            <a:spAutoFit/>
          </a:bodyPr>
          <a:lstStyle/>
          <a:p>
            <a:pPr>
              <a:lnSpc>
                <a:spcPct val="150000"/>
              </a:lnSpc>
              <a:spcBef>
                <a:spcPts val="1000"/>
              </a:spcBef>
            </a:pPr>
            <a:r>
              <a:rPr kumimoji="1" lang="zh-CN" altLang="en-US" sz="1600" b="1" dirty="0">
                <a:latin typeface="STFangsong" charset="-122"/>
                <a:ea typeface="STFangsong" charset="-122"/>
              </a:rPr>
              <a:t>定量衡量</a:t>
            </a:r>
            <a:r>
              <a:rPr kumimoji="1" lang="en-US" altLang="zh-CN" sz="1600" b="1" dirty="0">
                <a:latin typeface="STFangsong" charset="-122"/>
                <a:ea typeface="STFangsong" charset="-122"/>
              </a:rPr>
              <a:t>Indirect Bias </a:t>
            </a:r>
            <a:r>
              <a:rPr kumimoji="1" lang="zh-CN" altLang="en-US" sz="1600" b="1" dirty="0">
                <a:latin typeface="STFangsong" charset="-122"/>
                <a:ea typeface="STFangsong" charset="-122"/>
              </a:rPr>
              <a:t>和 </a:t>
            </a:r>
            <a:r>
              <a:rPr kumimoji="1" lang="en-US" altLang="zh-CN" sz="1600" b="1" dirty="0">
                <a:latin typeface="STFangsong" charset="-122"/>
                <a:ea typeface="STFangsong" charset="-122"/>
              </a:rPr>
              <a:t>Direct Bias</a:t>
            </a:r>
            <a:r>
              <a:rPr kumimoji="1" lang="zh-CN" altLang="en-US" sz="1600" b="1" dirty="0">
                <a:latin typeface="STFangsong" charset="-122"/>
                <a:ea typeface="STFangsong" charset="-122"/>
              </a:rPr>
              <a:t>：</a:t>
            </a:r>
            <a:endParaRPr kumimoji="1" lang="en-US" altLang="zh-CN" sz="1600" b="1" dirty="0">
              <a:latin typeface="STFangsong" charset="-122"/>
              <a:ea typeface="STFangsong" charset="-122"/>
            </a:endParaRPr>
          </a:p>
          <a:p>
            <a:pPr>
              <a:lnSpc>
                <a:spcPct val="150000"/>
              </a:lnSpc>
              <a:spcBef>
                <a:spcPts val="1000"/>
              </a:spcBef>
            </a:pPr>
            <a:r>
              <a:rPr kumimoji="1" lang="en-US" altLang="zh-CN" sz="1600" b="1" dirty="0">
                <a:latin typeface="STFangsong" charset="-122"/>
                <a:ea typeface="STFangsong" charset="-122"/>
              </a:rPr>
              <a:t>Language Modeling. Auto-regressive LMs :</a:t>
            </a:r>
            <a:endParaRPr kumimoji="1" lang="en-US" altLang="zh-CN" sz="1600" dirty="0">
              <a:latin typeface="STFangsong" charset="-122"/>
              <a:ea typeface="STFangsong" charset="-122"/>
            </a:endParaRPr>
          </a:p>
          <a:p>
            <a:pPr>
              <a:lnSpc>
                <a:spcPct val="150000"/>
              </a:lnSpc>
              <a:spcBef>
                <a:spcPts val="1000"/>
              </a:spcBef>
            </a:pPr>
            <a:r>
              <a:rPr kumimoji="1" lang="en-US" altLang="zh-CN" sz="1600" b="1" dirty="0">
                <a:latin typeface="STFangsong" charset="-122"/>
                <a:ea typeface="STFangsong" charset="-122"/>
              </a:rPr>
              <a:t>Bias Judgement</a:t>
            </a:r>
            <a:r>
              <a:rPr kumimoji="1" lang="zh-CN" altLang="en-US" sz="1600" b="1" dirty="0">
                <a:latin typeface="STFangsong" charset="-122"/>
                <a:ea typeface="STFangsong" charset="-122"/>
              </a:rPr>
              <a:t>：</a:t>
            </a:r>
            <a:endParaRPr kumimoji="1" lang="en-US" altLang="zh-CN" sz="1600" b="1" dirty="0">
              <a:latin typeface="STFangsong" charset="-122"/>
              <a:ea typeface="STFangsong" charset="-122"/>
            </a:endParaRPr>
          </a:p>
          <a:p>
            <a:pPr>
              <a:lnSpc>
                <a:spcPct val="150000"/>
              </a:lnSpc>
              <a:spcBef>
                <a:spcPts val="1000"/>
              </a:spcBef>
            </a:pPr>
            <a:r>
              <a:rPr kumimoji="1" lang="en-US" altLang="zh-CN" sz="1600" b="1" dirty="0">
                <a:latin typeface="STFangsong" charset="-122"/>
                <a:ea typeface="STFangsong" charset="-122"/>
              </a:rPr>
              <a:t>Base rate</a:t>
            </a:r>
            <a:r>
              <a:rPr kumimoji="1" lang="zh-CN" altLang="en-US" sz="1600" b="1" dirty="0">
                <a:latin typeface="STFangsong" charset="-122"/>
                <a:ea typeface="STFangsong" charset="-122"/>
              </a:rPr>
              <a:t>：</a:t>
            </a:r>
            <a:r>
              <a:rPr kumimoji="1" lang="en-US" altLang="zh-CN" sz="1600" b="1" dirty="0">
                <a:latin typeface="STFangsong" charset="-122"/>
                <a:ea typeface="STFangsong" charset="-122"/>
              </a:rPr>
              <a:t>the distribution of corresponding probabilities of each text being classified as class 1</a:t>
            </a:r>
            <a:r>
              <a:rPr kumimoji="1" lang="zh-CN" altLang="en-US" sz="1600" b="1" dirty="0">
                <a:latin typeface="STFangsong" charset="-122"/>
                <a:ea typeface="STFangsong" charset="-122"/>
              </a:rPr>
              <a:t> </a:t>
            </a:r>
            <a:r>
              <a:rPr kumimoji="1" lang="en-US" altLang="zh-CN" sz="1600" b="1" dirty="0">
                <a:latin typeface="STFangsong" charset="-122"/>
                <a:ea typeface="STFangsong" charset="-122"/>
              </a:rPr>
              <a:t>of</a:t>
            </a:r>
            <a:r>
              <a:rPr kumimoji="1" lang="zh-CN" altLang="en-US" sz="1600" b="1" dirty="0">
                <a:latin typeface="STFangsong" charset="-122"/>
                <a:ea typeface="STFangsong" charset="-122"/>
              </a:rPr>
              <a:t> </a:t>
            </a:r>
            <a:r>
              <a:rPr kumimoji="1" lang="en-US" altLang="zh-CN" sz="1600" b="1" dirty="0">
                <a:latin typeface="STFangsong" charset="-122"/>
                <a:ea typeface="STFangsong" charset="-122"/>
              </a:rPr>
              <a:t>a</a:t>
            </a:r>
            <a:r>
              <a:rPr kumimoji="1" lang="zh-CN" altLang="en-US" sz="1600" b="1" dirty="0">
                <a:latin typeface="STFangsong" charset="-122"/>
                <a:ea typeface="STFangsong" charset="-122"/>
              </a:rPr>
              <a:t> </a:t>
            </a:r>
            <a:r>
              <a:rPr kumimoji="1" lang="en-US" altLang="zh-CN" sz="1600" b="1" dirty="0">
                <a:latin typeface="STFangsong" charset="-122"/>
                <a:ea typeface="STFangsong" charset="-122"/>
              </a:rPr>
              <a:t>given</a:t>
            </a:r>
            <a:r>
              <a:rPr kumimoji="1" lang="zh-CN" altLang="en-US" sz="1600" b="1" dirty="0">
                <a:latin typeface="STFangsong" charset="-122"/>
                <a:ea typeface="STFangsong" charset="-122"/>
              </a:rPr>
              <a:t> </a:t>
            </a:r>
            <a:r>
              <a:rPr kumimoji="1" lang="en-US" altLang="zh-CN" sz="1600" b="1" dirty="0">
                <a:latin typeface="STFangsong" charset="-122"/>
                <a:ea typeface="STFangsong" charset="-122"/>
              </a:rPr>
              <a:t>set of texts.</a:t>
            </a:r>
          </a:p>
        </p:txBody>
      </p:sp>
      <p:pic>
        <p:nvPicPr>
          <p:cNvPr id="5" name="图片 4">
            <a:extLst>
              <a:ext uri="{FF2B5EF4-FFF2-40B4-BE49-F238E27FC236}">
                <a16:creationId xmlns:a16="http://schemas.microsoft.com/office/drawing/2014/main" id="{848D30A4-87CF-4942-93D1-798181998561}"/>
              </a:ext>
            </a:extLst>
          </p:cNvPr>
          <p:cNvPicPr>
            <a:picLocks noChangeAspect="1"/>
          </p:cNvPicPr>
          <p:nvPr/>
        </p:nvPicPr>
        <p:blipFill>
          <a:blip r:embed="rId3"/>
          <a:stretch>
            <a:fillRect/>
          </a:stretch>
        </p:blipFill>
        <p:spPr>
          <a:xfrm>
            <a:off x="4339922" y="1664039"/>
            <a:ext cx="3286125" cy="447675"/>
          </a:xfrm>
          <a:prstGeom prst="rect">
            <a:avLst/>
          </a:prstGeom>
        </p:spPr>
      </p:pic>
      <p:pic>
        <p:nvPicPr>
          <p:cNvPr id="7" name="图片 6">
            <a:extLst>
              <a:ext uri="{FF2B5EF4-FFF2-40B4-BE49-F238E27FC236}">
                <a16:creationId xmlns:a16="http://schemas.microsoft.com/office/drawing/2014/main" id="{13866A8E-698C-4703-9851-DBD53DC6D197}"/>
              </a:ext>
            </a:extLst>
          </p:cNvPr>
          <p:cNvPicPr>
            <a:picLocks noChangeAspect="1"/>
          </p:cNvPicPr>
          <p:nvPr/>
        </p:nvPicPr>
        <p:blipFill>
          <a:blip r:embed="rId4"/>
          <a:stretch>
            <a:fillRect/>
          </a:stretch>
        </p:blipFill>
        <p:spPr>
          <a:xfrm>
            <a:off x="2402065" y="2219005"/>
            <a:ext cx="1819275" cy="247650"/>
          </a:xfrm>
          <a:prstGeom prst="rect">
            <a:avLst/>
          </a:prstGeom>
        </p:spPr>
      </p:pic>
      <p:sp>
        <p:nvSpPr>
          <p:cNvPr id="9" name="矩形 8">
            <a:extLst>
              <a:ext uri="{FF2B5EF4-FFF2-40B4-BE49-F238E27FC236}">
                <a16:creationId xmlns:a16="http://schemas.microsoft.com/office/drawing/2014/main" id="{A0F5E68A-F735-4BBD-8C86-8661ECD587CE}"/>
              </a:ext>
            </a:extLst>
          </p:cNvPr>
          <p:cNvSpPr/>
          <p:nvPr/>
        </p:nvSpPr>
        <p:spPr>
          <a:xfrm>
            <a:off x="870307" y="3058473"/>
            <a:ext cx="5644793" cy="2160271"/>
          </a:xfrm>
          <a:prstGeom prst="rect">
            <a:avLst/>
          </a:prstGeom>
        </p:spPr>
        <p:txBody>
          <a:bodyPr wrap="square">
            <a:spAutoFit/>
          </a:bodyPr>
          <a:lstStyle/>
          <a:p>
            <a:pPr>
              <a:lnSpc>
                <a:spcPct val="150000"/>
              </a:lnSpc>
              <a:spcBef>
                <a:spcPts val="1000"/>
              </a:spcBef>
            </a:pPr>
            <a:r>
              <a:rPr kumimoji="1" lang="en-US" altLang="zh-CN" sz="1600" b="1" dirty="0">
                <a:latin typeface="STFangsong" charset="-122"/>
                <a:ea typeface="STFangsong" charset="-122"/>
              </a:rPr>
              <a:t>Indirect Bias </a:t>
            </a:r>
            <a:r>
              <a:rPr kumimoji="1" lang="zh-CN" altLang="en-US" sz="1600" b="1" dirty="0">
                <a:latin typeface="STFangsong" charset="-122"/>
                <a:ea typeface="STFangsong" charset="-122"/>
              </a:rPr>
              <a:t>：</a:t>
            </a:r>
            <a:endParaRPr kumimoji="1" lang="en-US" altLang="zh-CN" sz="1600" b="1"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使用特定选项的关键字生成的文本和使用所有选项的关键字生成的文本中的偏差量的距离</a:t>
            </a:r>
            <a:endParaRPr kumimoji="1" lang="en-US" altLang="zh-CN" sz="1600" b="1"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从条件独立上看，当属性</a:t>
            </a:r>
            <a:r>
              <a:rPr kumimoji="1" lang="en-US" altLang="zh-CN" sz="1600" b="1" dirty="0">
                <a:latin typeface="STFangsong" charset="-122"/>
                <a:ea typeface="STFangsong" charset="-122"/>
              </a:rPr>
              <a:t>a</a:t>
            </a:r>
            <a:r>
              <a:rPr kumimoji="1" lang="zh-CN" altLang="en-US" sz="1600" b="1" dirty="0">
                <a:latin typeface="STFangsong" charset="-122"/>
                <a:ea typeface="STFangsong" charset="-122"/>
              </a:rPr>
              <a:t>对生成没有影响时，</a:t>
            </a:r>
            <a:r>
              <a:rPr kumimoji="1" lang="en-US" altLang="zh-CN" sz="1600" b="1" dirty="0">
                <a:latin typeface="STFangsong" charset="-122"/>
                <a:ea typeface="STFangsong" charset="-122"/>
              </a:rPr>
              <a:t>a</a:t>
            </a:r>
            <a:r>
              <a:rPr kumimoji="1" lang="zh-CN" altLang="en-US" sz="1600" b="1" dirty="0">
                <a:latin typeface="STFangsong" charset="-122"/>
                <a:ea typeface="STFangsong" charset="-122"/>
              </a:rPr>
              <a:t>是否已知对分布应该没有影响</a:t>
            </a:r>
            <a:endParaRPr kumimoji="1" lang="en-US" altLang="zh-CN" sz="1600" b="1" dirty="0">
              <a:latin typeface="STFangsong" charset="-122"/>
              <a:ea typeface="STFangsong" charset="-122"/>
            </a:endParaRPr>
          </a:p>
        </p:txBody>
      </p:sp>
      <p:pic>
        <p:nvPicPr>
          <p:cNvPr id="8" name="图片 7">
            <a:extLst>
              <a:ext uri="{FF2B5EF4-FFF2-40B4-BE49-F238E27FC236}">
                <a16:creationId xmlns:a16="http://schemas.microsoft.com/office/drawing/2014/main" id="{1E32C18C-C633-49C2-BE83-0A9B1813DB52}"/>
              </a:ext>
            </a:extLst>
          </p:cNvPr>
          <p:cNvPicPr>
            <a:picLocks noChangeAspect="1"/>
          </p:cNvPicPr>
          <p:nvPr/>
        </p:nvPicPr>
        <p:blipFill rotWithShape="1">
          <a:blip r:embed="rId5"/>
          <a:srcRect t="5175"/>
          <a:stretch/>
        </p:blipFill>
        <p:spPr>
          <a:xfrm>
            <a:off x="6719299" y="3526850"/>
            <a:ext cx="5172075" cy="2104475"/>
          </a:xfrm>
          <a:prstGeom prst="rect">
            <a:avLst/>
          </a:prstGeom>
        </p:spPr>
      </p:pic>
      <p:pic>
        <p:nvPicPr>
          <p:cNvPr id="11" name="图片 10">
            <a:extLst>
              <a:ext uri="{FF2B5EF4-FFF2-40B4-BE49-F238E27FC236}">
                <a16:creationId xmlns:a16="http://schemas.microsoft.com/office/drawing/2014/main" id="{01AC2AAA-2F0B-4D59-8D64-F0B5273D76D6}"/>
              </a:ext>
            </a:extLst>
          </p:cNvPr>
          <p:cNvPicPr>
            <a:picLocks noChangeAspect="1"/>
          </p:cNvPicPr>
          <p:nvPr/>
        </p:nvPicPr>
        <p:blipFill>
          <a:blip r:embed="rId6"/>
          <a:stretch>
            <a:fillRect/>
          </a:stretch>
        </p:blipFill>
        <p:spPr>
          <a:xfrm>
            <a:off x="7626047" y="2397200"/>
            <a:ext cx="2085654" cy="355747"/>
          </a:xfrm>
          <a:prstGeom prst="rect">
            <a:avLst/>
          </a:prstGeom>
        </p:spPr>
      </p:pic>
      <p:pic>
        <p:nvPicPr>
          <p:cNvPr id="12" name="图片 11">
            <a:extLst>
              <a:ext uri="{FF2B5EF4-FFF2-40B4-BE49-F238E27FC236}">
                <a16:creationId xmlns:a16="http://schemas.microsoft.com/office/drawing/2014/main" id="{2E5F6766-4B18-48F8-AE49-8B3D563D85EC}"/>
              </a:ext>
            </a:extLst>
          </p:cNvPr>
          <p:cNvPicPr>
            <a:picLocks noChangeAspect="1"/>
          </p:cNvPicPr>
          <p:nvPr/>
        </p:nvPicPr>
        <p:blipFill>
          <a:blip r:embed="rId7"/>
          <a:stretch>
            <a:fillRect/>
          </a:stretch>
        </p:blipFill>
        <p:spPr>
          <a:xfrm>
            <a:off x="992525" y="5316223"/>
            <a:ext cx="4638354" cy="1089005"/>
          </a:xfrm>
          <a:prstGeom prst="rect">
            <a:avLst/>
          </a:prstGeom>
        </p:spPr>
      </p:pic>
      <p:sp>
        <p:nvSpPr>
          <p:cNvPr id="13" name="矩形 12">
            <a:extLst>
              <a:ext uri="{FF2B5EF4-FFF2-40B4-BE49-F238E27FC236}">
                <a16:creationId xmlns:a16="http://schemas.microsoft.com/office/drawing/2014/main" id="{6DE749CD-460A-4BB6-80E0-26467C646CA9}"/>
              </a:ext>
            </a:extLst>
          </p:cNvPr>
          <p:cNvSpPr/>
          <p:nvPr/>
        </p:nvSpPr>
        <p:spPr>
          <a:xfrm>
            <a:off x="838200" y="3058473"/>
            <a:ext cx="10925710" cy="3346755"/>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669204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200" y="1081139"/>
            <a:ext cx="10802420" cy="1919180"/>
          </a:xfrm>
          <a:prstGeom prst="rect">
            <a:avLst/>
          </a:prstGeom>
        </p:spPr>
        <p:txBody>
          <a:bodyPr wrap="square">
            <a:spAutoFit/>
          </a:bodyPr>
          <a:lstStyle/>
          <a:p>
            <a:pPr>
              <a:lnSpc>
                <a:spcPct val="150000"/>
              </a:lnSpc>
              <a:spcBef>
                <a:spcPts val="1000"/>
              </a:spcBef>
            </a:pPr>
            <a:r>
              <a:rPr kumimoji="1" lang="zh-CN" altLang="en-US" sz="1600" b="1" dirty="0">
                <a:latin typeface="STFangsong" charset="-122"/>
                <a:ea typeface="STFangsong" charset="-122"/>
              </a:rPr>
              <a:t>定量衡量</a:t>
            </a:r>
            <a:r>
              <a:rPr kumimoji="1" lang="en-US" altLang="zh-CN" sz="1600" b="1" dirty="0">
                <a:latin typeface="STFangsong" charset="-122"/>
                <a:ea typeface="STFangsong" charset="-122"/>
              </a:rPr>
              <a:t>Indirect Bias </a:t>
            </a:r>
            <a:r>
              <a:rPr kumimoji="1" lang="zh-CN" altLang="en-US" sz="1600" b="1" dirty="0">
                <a:latin typeface="STFangsong" charset="-122"/>
                <a:ea typeface="STFangsong" charset="-122"/>
              </a:rPr>
              <a:t>和 </a:t>
            </a:r>
            <a:r>
              <a:rPr kumimoji="1" lang="en-US" altLang="zh-CN" sz="1600" b="1" dirty="0">
                <a:latin typeface="STFangsong" charset="-122"/>
                <a:ea typeface="STFangsong" charset="-122"/>
              </a:rPr>
              <a:t>Direct Bias</a:t>
            </a:r>
            <a:r>
              <a:rPr kumimoji="1" lang="zh-CN" altLang="en-US" sz="1600" b="1" dirty="0">
                <a:latin typeface="STFangsong" charset="-122"/>
                <a:ea typeface="STFangsong" charset="-122"/>
              </a:rPr>
              <a:t>：</a:t>
            </a:r>
            <a:endParaRPr kumimoji="1" lang="en-US" altLang="zh-CN" sz="1600" b="1" dirty="0">
              <a:latin typeface="STFangsong" charset="-122"/>
              <a:ea typeface="STFangsong" charset="-122"/>
            </a:endParaRPr>
          </a:p>
          <a:p>
            <a:pPr>
              <a:lnSpc>
                <a:spcPct val="150000"/>
              </a:lnSpc>
              <a:spcBef>
                <a:spcPts val="1000"/>
              </a:spcBef>
            </a:pPr>
            <a:r>
              <a:rPr kumimoji="1" lang="en-US" altLang="zh-CN" sz="1600" b="1" dirty="0">
                <a:latin typeface="STFangsong" charset="-122"/>
                <a:ea typeface="STFangsong" charset="-122"/>
              </a:rPr>
              <a:t>Language Modeling. Auto-regressive LMs :</a:t>
            </a:r>
            <a:endParaRPr kumimoji="1" lang="en-US" altLang="zh-CN" sz="1600" dirty="0">
              <a:latin typeface="STFangsong" charset="-122"/>
              <a:ea typeface="STFangsong" charset="-122"/>
            </a:endParaRPr>
          </a:p>
          <a:p>
            <a:pPr>
              <a:lnSpc>
                <a:spcPct val="150000"/>
              </a:lnSpc>
              <a:spcBef>
                <a:spcPts val="1000"/>
              </a:spcBef>
            </a:pPr>
            <a:r>
              <a:rPr kumimoji="1" lang="en-US" altLang="zh-CN" sz="1600" b="1" dirty="0">
                <a:latin typeface="STFangsong" charset="-122"/>
                <a:ea typeface="STFangsong" charset="-122"/>
              </a:rPr>
              <a:t>Bias Judgement</a:t>
            </a:r>
            <a:r>
              <a:rPr kumimoji="1" lang="zh-CN" altLang="en-US" sz="1600" b="1" dirty="0">
                <a:latin typeface="STFangsong" charset="-122"/>
                <a:ea typeface="STFangsong" charset="-122"/>
              </a:rPr>
              <a:t>：</a:t>
            </a:r>
            <a:endParaRPr kumimoji="1" lang="en-US" altLang="zh-CN" sz="1600" b="1" dirty="0">
              <a:latin typeface="STFangsong" charset="-122"/>
              <a:ea typeface="STFangsong" charset="-122"/>
            </a:endParaRPr>
          </a:p>
          <a:p>
            <a:pPr>
              <a:lnSpc>
                <a:spcPct val="150000"/>
              </a:lnSpc>
              <a:spcBef>
                <a:spcPts val="1000"/>
              </a:spcBef>
            </a:pPr>
            <a:r>
              <a:rPr kumimoji="1" lang="en-US" altLang="zh-CN" sz="1600" b="1" dirty="0">
                <a:latin typeface="STFangsong" charset="-122"/>
                <a:ea typeface="STFangsong" charset="-122"/>
              </a:rPr>
              <a:t>Base rate</a:t>
            </a:r>
            <a:r>
              <a:rPr kumimoji="1" lang="zh-CN" altLang="en-US" sz="1600" b="1" dirty="0">
                <a:latin typeface="STFangsong" charset="-122"/>
                <a:ea typeface="STFangsong" charset="-122"/>
              </a:rPr>
              <a:t>：</a:t>
            </a:r>
            <a:r>
              <a:rPr kumimoji="1" lang="en-US" altLang="zh-CN" sz="1600" b="1" dirty="0">
                <a:latin typeface="STFangsong" charset="-122"/>
                <a:ea typeface="STFangsong" charset="-122"/>
              </a:rPr>
              <a:t>the distribution of corresponding probabilities of each text being classified as class 1</a:t>
            </a:r>
            <a:r>
              <a:rPr kumimoji="1" lang="zh-CN" altLang="en-US" sz="1600" b="1" dirty="0">
                <a:latin typeface="STFangsong" charset="-122"/>
                <a:ea typeface="STFangsong" charset="-122"/>
              </a:rPr>
              <a:t> </a:t>
            </a:r>
            <a:r>
              <a:rPr kumimoji="1" lang="en-US" altLang="zh-CN" sz="1600" b="1" dirty="0">
                <a:latin typeface="STFangsong" charset="-122"/>
                <a:ea typeface="STFangsong" charset="-122"/>
              </a:rPr>
              <a:t>of</a:t>
            </a:r>
            <a:r>
              <a:rPr kumimoji="1" lang="zh-CN" altLang="en-US" sz="1600" b="1" dirty="0">
                <a:latin typeface="STFangsong" charset="-122"/>
                <a:ea typeface="STFangsong" charset="-122"/>
              </a:rPr>
              <a:t> </a:t>
            </a:r>
            <a:r>
              <a:rPr kumimoji="1" lang="en-US" altLang="zh-CN" sz="1600" b="1" dirty="0">
                <a:latin typeface="STFangsong" charset="-122"/>
                <a:ea typeface="STFangsong" charset="-122"/>
              </a:rPr>
              <a:t>a</a:t>
            </a:r>
            <a:r>
              <a:rPr kumimoji="1" lang="zh-CN" altLang="en-US" sz="1600" b="1" dirty="0">
                <a:latin typeface="STFangsong" charset="-122"/>
                <a:ea typeface="STFangsong" charset="-122"/>
              </a:rPr>
              <a:t> </a:t>
            </a:r>
            <a:r>
              <a:rPr kumimoji="1" lang="en-US" altLang="zh-CN" sz="1600" b="1" dirty="0">
                <a:latin typeface="STFangsong" charset="-122"/>
                <a:ea typeface="STFangsong" charset="-122"/>
              </a:rPr>
              <a:t>given</a:t>
            </a:r>
            <a:r>
              <a:rPr kumimoji="1" lang="zh-CN" altLang="en-US" sz="1600" b="1" dirty="0">
                <a:latin typeface="STFangsong" charset="-122"/>
                <a:ea typeface="STFangsong" charset="-122"/>
              </a:rPr>
              <a:t> </a:t>
            </a:r>
            <a:r>
              <a:rPr kumimoji="1" lang="en-US" altLang="zh-CN" sz="1600" b="1" dirty="0">
                <a:latin typeface="STFangsong" charset="-122"/>
                <a:ea typeface="STFangsong" charset="-122"/>
              </a:rPr>
              <a:t>set of texts.</a:t>
            </a:r>
          </a:p>
        </p:txBody>
      </p:sp>
      <p:pic>
        <p:nvPicPr>
          <p:cNvPr id="5" name="图片 4">
            <a:extLst>
              <a:ext uri="{FF2B5EF4-FFF2-40B4-BE49-F238E27FC236}">
                <a16:creationId xmlns:a16="http://schemas.microsoft.com/office/drawing/2014/main" id="{848D30A4-87CF-4942-93D1-798181998561}"/>
              </a:ext>
            </a:extLst>
          </p:cNvPr>
          <p:cNvPicPr>
            <a:picLocks noChangeAspect="1"/>
          </p:cNvPicPr>
          <p:nvPr/>
        </p:nvPicPr>
        <p:blipFill>
          <a:blip r:embed="rId3"/>
          <a:stretch>
            <a:fillRect/>
          </a:stretch>
        </p:blipFill>
        <p:spPr>
          <a:xfrm>
            <a:off x="4339922" y="1664039"/>
            <a:ext cx="3286125" cy="447675"/>
          </a:xfrm>
          <a:prstGeom prst="rect">
            <a:avLst/>
          </a:prstGeom>
        </p:spPr>
      </p:pic>
      <p:pic>
        <p:nvPicPr>
          <p:cNvPr id="7" name="图片 6">
            <a:extLst>
              <a:ext uri="{FF2B5EF4-FFF2-40B4-BE49-F238E27FC236}">
                <a16:creationId xmlns:a16="http://schemas.microsoft.com/office/drawing/2014/main" id="{13866A8E-698C-4703-9851-DBD53DC6D197}"/>
              </a:ext>
            </a:extLst>
          </p:cNvPr>
          <p:cNvPicPr>
            <a:picLocks noChangeAspect="1"/>
          </p:cNvPicPr>
          <p:nvPr/>
        </p:nvPicPr>
        <p:blipFill>
          <a:blip r:embed="rId4"/>
          <a:stretch>
            <a:fillRect/>
          </a:stretch>
        </p:blipFill>
        <p:spPr>
          <a:xfrm>
            <a:off x="2402065" y="2219005"/>
            <a:ext cx="1819275" cy="247650"/>
          </a:xfrm>
          <a:prstGeom prst="rect">
            <a:avLst/>
          </a:prstGeom>
        </p:spPr>
      </p:pic>
      <p:sp>
        <p:nvSpPr>
          <p:cNvPr id="9" name="矩形 8">
            <a:extLst>
              <a:ext uri="{FF2B5EF4-FFF2-40B4-BE49-F238E27FC236}">
                <a16:creationId xmlns:a16="http://schemas.microsoft.com/office/drawing/2014/main" id="{A0F5E68A-F735-4BBD-8C86-8661ECD587CE}"/>
              </a:ext>
            </a:extLst>
          </p:cNvPr>
          <p:cNvSpPr/>
          <p:nvPr/>
        </p:nvSpPr>
        <p:spPr>
          <a:xfrm>
            <a:off x="951216" y="3058473"/>
            <a:ext cx="5768083" cy="2160271"/>
          </a:xfrm>
          <a:prstGeom prst="rect">
            <a:avLst/>
          </a:prstGeom>
        </p:spPr>
        <p:txBody>
          <a:bodyPr wrap="square">
            <a:spAutoFit/>
          </a:bodyPr>
          <a:lstStyle/>
          <a:p>
            <a:pPr>
              <a:lnSpc>
                <a:spcPct val="150000"/>
              </a:lnSpc>
              <a:spcBef>
                <a:spcPts val="1000"/>
              </a:spcBef>
            </a:pPr>
            <a:r>
              <a:rPr kumimoji="1" lang="en-US" altLang="zh-CN" sz="1600" b="1" dirty="0">
                <a:latin typeface="STFangsong" charset="-122"/>
                <a:ea typeface="STFangsong" charset="-122"/>
              </a:rPr>
              <a:t>Direct Bias </a:t>
            </a:r>
            <a:r>
              <a:rPr kumimoji="1" lang="zh-CN" altLang="en-US" sz="1600" b="1" dirty="0">
                <a:latin typeface="STFangsong" charset="-122"/>
                <a:ea typeface="STFangsong" charset="-122"/>
              </a:rPr>
              <a:t>：</a:t>
            </a:r>
            <a:endParaRPr kumimoji="1" lang="en-US" altLang="zh-CN" sz="1600" b="1" dirty="0">
              <a:latin typeface="STFangsong" charset="-122"/>
              <a:ea typeface="STFangsong" charset="-122"/>
            </a:endParaRPr>
          </a:p>
          <a:p>
            <a:pPr>
              <a:lnSpc>
                <a:spcPct val="150000"/>
              </a:lnSpc>
              <a:spcBef>
                <a:spcPts val="1000"/>
              </a:spcBef>
            </a:pPr>
            <a:r>
              <a:rPr kumimoji="1" lang="zh-CN" altLang="en-US" sz="1600" b="1" dirty="0">
                <a:latin typeface="STFangsong" charset="-122"/>
                <a:ea typeface="STFangsong" charset="-122"/>
              </a:rPr>
              <a:t>当给出自由倾向</a:t>
            </a:r>
            <a:r>
              <a:rPr kumimoji="1" lang="en-US" altLang="zh-CN" sz="1600" b="1" dirty="0">
                <a:latin typeface="STFangsong" charset="-122"/>
                <a:ea typeface="STFangsong" charset="-122"/>
              </a:rPr>
              <a:t>(L)</a:t>
            </a:r>
            <a:r>
              <a:rPr kumimoji="1" lang="zh-CN" altLang="en-US" sz="1600" b="1" dirty="0">
                <a:latin typeface="STFangsong" charset="-122"/>
                <a:ea typeface="STFangsong" charset="-122"/>
              </a:rPr>
              <a:t>和保守倾向</a:t>
            </a:r>
            <a:r>
              <a:rPr kumimoji="1" lang="en-US" altLang="zh-CN" sz="1600" b="1" dirty="0">
                <a:latin typeface="STFangsong" charset="-122"/>
                <a:ea typeface="STFangsong" charset="-122"/>
              </a:rPr>
              <a:t>(C)</a:t>
            </a:r>
            <a:r>
              <a:rPr kumimoji="1" lang="zh-CN" altLang="en-US" sz="1600" b="1" dirty="0">
                <a:latin typeface="STFangsong" charset="-122"/>
                <a:ea typeface="STFangsong" charset="-122"/>
              </a:rPr>
              <a:t>提示时，生成文本的间接偏见的差异</a:t>
            </a:r>
            <a:endParaRPr kumimoji="1" lang="en-US" altLang="zh-CN" sz="1600" b="1" dirty="0">
              <a:latin typeface="STFangsong" charset="-122"/>
              <a:ea typeface="STFangsong" charset="-122"/>
            </a:endParaRPr>
          </a:p>
          <a:p>
            <a:pPr>
              <a:lnSpc>
                <a:spcPct val="150000"/>
              </a:lnSpc>
              <a:spcBef>
                <a:spcPts val="1000"/>
              </a:spcBef>
            </a:pPr>
            <a:r>
              <a:rPr kumimoji="1" lang="zh-CN" altLang="en-US" sz="1600" b="1" dirty="0">
                <a:latin typeface="STFangsong" charset="-122"/>
                <a:ea typeface="STFangsong" charset="-122"/>
              </a:rPr>
              <a:t>如果</a:t>
            </a:r>
            <a:r>
              <a:rPr kumimoji="1" lang="en-US" altLang="zh-CN" sz="1600" b="1" dirty="0">
                <a:latin typeface="STFangsong" charset="-122"/>
                <a:ea typeface="STFangsong" charset="-122"/>
              </a:rPr>
              <a:t>LM</a:t>
            </a:r>
            <a:r>
              <a:rPr kumimoji="1" lang="zh-CN" altLang="en-US" sz="1600" b="1" dirty="0">
                <a:latin typeface="STFangsong" charset="-122"/>
                <a:ea typeface="STFangsong" charset="-122"/>
              </a:rPr>
              <a:t>能够在给定自由派和保守派提示的情况下生成同样有偏差的文本，那么直接偏差应该接近于</a:t>
            </a:r>
            <a:r>
              <a:rPr kumimoji="1" lang="en-US" altLang="zh-CN" sz="1600" b="1" dirty="0">
                <a:latin typeface="STFangsong" charset="-122"/>
                <a:ea typeface="STFangsong" charset="-122"/>
              </a:rPr>
              <a:t>0</a:t>
            </a:r>
            <a:r>
              <a:rPr kumimoji="1" lang="zh-CN" altLang="en-US" sz="1600" b="1" dirty="0">
                <a:latin typeface="STFangsong" charset="-122"/>
                <a:ea typeface="STFangsong" charset="-122"/>
              </a:rPr>
              <a:t>。</a:t>
            </a:r>
            <a:endParaRPr kumimoji="1" lang="en-US" altLang="zh-CN" sz="1600" b="1" dirty="0">
              <a:latin typeface="STFangsong" charset="-122"/>
              <a:ea typeface="STFangsong" charset="-122"/>
            </a:endParaRPr>
          </a:p>
        </p:txBody>
      </p:sp>
      <p:pic>
        <p:nvPicPr>
          <p:cNvPr id="11" name="图片 10">
            <a:extLst>
              <a:ext uri="{FF2B5EF4-FFF2-40B4-BE49-F238E27FC236}">
                <a16:creationId xmlns:a16="http://schemas.microsoft.com/office/drawing/2014/main" id="{01AC2AAA-2F0B-4D59-8D64-F0B5273D76D6}"/>
              </a:ext>
            </a:extLst>
          </p:cNvPr>
          <p:cNvPicPr>
            <a:picLocks noChangeAspect="1"/>
          </p:cNvPicPr>
          <p:nvPr/>
        </p:nvPicPr>
        <p:blipFill>
          <a:blip r:embed="rId5"/>
          <a:stretch>
            <a:fillRect/>
          </a:stretch>
        </p:blipFill>
        <p:spPr>
          <a:xfrm>
            <a:off x="7704281" y="2371245"/>
            <a:ext cx="2085654" cy="355747"/>
          </a:xfrm>
          <a:prstGeom prst="rect">
            <a:avLst/>
          </a:prstGeom>
        </p:spPr>
      </p:pic>
      <p:pic>
        <p:nvPicPr>
          <p:cNvPr id="3" name="图片 2">
            <a:extLst>
              <a:ext uri="{FF2B5EF4-FFF2-40B4-BE49-F238E27FC236}">
                <a16:creationId xmlns:a16="http://schemas.microsoft.com/office/drawing/2014/main" id="{2E4670DD-5C96-491A-9B2C-2E52E9DF617B}"/>
              </a:ext>
            </a:extLst>
          </p:cNvPr>
          <p:cNvPicPr>
            <a:picLocks noChangeAspect="1"/>
          </p:cNvPicPr>
          <p:nvPr/>
        </p:nvPicPr>
        <p:blipFill rotWithShape="1">
          <a:blip r:embed="rId6"/>
          <a:srcRect t="13666" b="62914"/>
          <a:stretch/>
        </p:blipFill>
        <p:spPr>
          <a:xfrm>
            <a:off x="6620483" y="4050705"/>
            <a:ext cx="5242243" cy="1211974"/>
          </a:xfrm>
          <a:prstGeom prst="rect">
            <a:avLst/>
          </a:prstGeom>
        </p:spPr>
      </p:pic>
      <p:pic>
        <p:nvPicPr>
          <p:cNvPr id="4" name="图片 3">
            <a:extLst>
              <a:ext uri="{FF2B5EF4-FFF2-40B4-BE49-F238E27FC236}">
                <a16:creationId xmlns:a16="http://schemas.microsoft.com/office/drawing/2014/main" id="{66754F1B-5C57-416B-AE39-D1539D078715}"/>
              </a:ext>
            </a:extLst>
          </p:cNvPr>
          <p:cNvPicPr>
            <a:picLocks noChangeAspect="1"/>
          </p:cNvPicPr>
          <p:nvPr/>
        </p:nvPicPr>
        <p:blipFill rotWithShape="1">
          <a:blip r:embed="rId7"/>
          <a:srcRect t="19397" b="7443"/>
          <a:stretch/>
        </p:blipFill>
        <p:spPr>
          <a:xfrm>
            <a:off x="960152" y="5353210"/>
            <a:ext cx="4962525" cy="341457"/>
          </a:xfrm>
          <a:prstGeom prst="rect">
            <a:avLst/>
          </a:prstGeom>
        </p:spPr>
      </p:pic>
      <p:sp>
        <p:nvSpPr>
          <p:cNvPr id="13" name="矩形 12">
            <a:extLst>
              <a:ext uri="{FF2B5EF4-FFF2-40B4-BE49-F238E27FC236}">
                <a16:creationId xmlns:a16="http://schemas.microsoft.com/office/drawing/2014/main" id="{1144926E-0452-4AE4-B6F1-888306D01338}"/>
              </a:ext>
            </a:extLst>
          </p:cNvPr>
          <p:cNvSpPr/>
          <p:nvPr/>
        </p:nvSpPr>
        <p:spPr>
          <a:xfrm>
            <a:off x="838200" y="3058473"/>
            <a:ext cx="10925710" cy="3346755"/>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988409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6" name="矩形 15">
            <a:extLst>
              <a:ext uri="{FF2B5EF4-FFF2-40B4-BE49-F238E27FC236}">
                <a16:creationId xmlns:a16="http://schemas.microsoft.com/office/drawing/2014/main" id="{12E0479D-3B3D-44D7-A90A-872590FE35C8}"/>
              </a:ext>
            </a:extLst>
          </p:cNvPr>
          <p:cNvSpPr/>
          <p:nvPr/>
        </p:nvSpPr>
        <p:spPr>
          <a:xfrm>
            <a:off x="835278" y="1361876"/>
            <a:ext cx="10802420" cy="510011"/>
          </a:xfrm>
          <a:prstGeom prst="rect">
            <a:avLst/>
          </a:prstGeom>
        </p:spPr>
        <p:txBody>
          <a:bodyPr wrap="square">
            <a:spAutoFit/>
          </a:bodyPr>
          <a:lstStyle/>
          <a:p>
            <a:pPr>
              <a:lnSpc>
                <a:spcPct val="150000"/>
              </a:lnSpc>
              <a:spcBef>
                <a:spcPts val="1000"/>
              </a:spcBef>
            </a:pPr>
            <a:r>
              <a:rPr kumimoji="1" lang="en-US" altLang="zh-CN" sz="2000" b="1" dirty="0" err="1">
                <a:latin typeface="STFangsong" charset="-122"/>
                <a:ea typeface="STFangsong" charset="-122"/>
              </a:rPr>
              <a:t>lndirect</a:t>
            </a:r>
            <a:r>
              <a:rPr kumimoji="1" lang="en-US" altLang="zh-CN" sz="2000" b="1" dirty="0">
                <a:latin typeface="STFangsong" charset="-122"/>
                <a:ea typeface="STFangsong" charset="-122"/>
              </a:rPr>
              <a:t> &amp; Direct Bias: Political Bias Metric for LM</a:t>
            </a:r>
          </a:p>
        </p:txBody>
      </p:sp>
      <p:sp>
        <p:nvSpPr>
          <p:cNvPr id="17" name="矩形 16">
            <a:extLst>
              <a:ext uri="{FF2B5EF4-FFF2-40B4-BE49-F238E27FC236}">
                <a16:creationId xmlns:a16="http://schemas.microsoft.com/office/drawing/2014/main" id="{F8389294-906E-405F-A2A3-DBD0CB1ADC47}"/>
              </a:ext>
            </a:extLst>
          </p:cNvPr>
          <p:cNvSpPr/>
          <p:nvPr/>
        </p:nvSpPr>
        <p:spPr>
          <a:xfrm>
            <a:off x="880153" y="5145453"/>
            <a:ext cx="6264468" cy="510011"/>
          </a:xfrm>
          <a:prstGeom prst="rect">
            <a:avLst/>
          </a:prstGeom>
        </p:spPr>
        <p:txBody>
          <a:bodyPr wrap="square">
            <a:spAutoFit/>
          </a:bodyPr>
          <a:lstStyle/>
          <a:p>
            <a:pPr>
              <a:lnSpc>
                <a:spcPct val="150000"/>
              </a:lnSpc>
              <a:spcBef>
                <a:spcPts val="1000"/>
              </a:spcBef>
            </a:pPr>
            <a:r>
              <a:rPr kumimoji="1" lang="en-US" altLang="zh-CN" sz="2000" b="1" dirty="0">
                <a:solidFill>
                  <a:schemeClr val="accent6"/>
                </a:solidFill>
                <a:latin typeface="STFangsong" charset="-122"/>
                <a:ea typeface="STFangsong" charset="-122"/>
              </a:rPr>
              <a:t>10 prompts </a:t>
            </a:r>
            <a:r>
              <a:rPr kumimoji="1" lang="en-US" altLang="zh-CN" sz="2000" b="1" dirty="0">
                <a:latin typeface="STFangsong" charset="-122"/>
                <a:ea typeface="STFangsong" charset="-122"/>
              </a:rPr>
              <a:t>for each attribute, and fill with different options.</a:t>
            </a:r>
          </a:p>
        </p:txBody>
      </p:sp>
      <p:pic>
        <p:nvPicPr>
          <p:cNvPr id="18" name="图片 17">
            <a:extLst>
              <a:ext uri="{FF2B5EF4-FFF2-40B4-BE49-F238E27FC236}">
                <a16:creationId xmlns:a16="http://schemas.microsoft.com/office/drawing/2014/main" id="{4DA5B057-EEEF-4F86-A27F-016D3AC8B6E0}"/>
              </a:ext>
            </a:extLst>
          </p:cNvPr>
          <p:cNvPicPr>
            <a:picLocks noChangeAspect="1"/>
          </p:cNvPicPr>
          <p:nvPr/>
        </p:nvPicPr>
        <p:blipFill>
          <a:blip r:embed="rId3"/>
          <a:stretch>
            <a:fillRect/>
          </a:stretch>
        </p:blipFill>
        <p:spPr>
          <a:xfrm>
            <a:off x="303670" y="2353095"/>
            <a:ext cx="3708717" cy="2470132"/>
          </a:xfrm>
          <a:prstGeom prst="rect">
            <a:avLst/>
          </a:prstGeom>
        </p:spPr>
      </p:pic>
      <p:pic>
        <p:nvPicPr>
          <p:cNvPr id="19" name="图片 18">
            <a:extLst>
              <a:ext uri="{FF2B5EF4-FFF2-40B4-BE49-F238E27FC236}">
                <a16:creationId xmlns:a16="http://schemas.microsoft.com/office/drawing/2014/main" id="{255411D9-851C-4B24-89CC-4C0BCBC8A5AF}"/>
              </a:ext>
            </a:extLst>
          </p:cNvPr>
          <p:cNvPicPr>
            <a:picLocks noChangeAspect="1"/>
          </p:cNvPicPr>
          <p:nvPr/>
        </p:nvPicPr>
        <p:blipFill>
          <a:blip r:embed="rId4"/>
          <a:stretch>
            <a:fillRect/>
          </a:stretch>
        </p:blipFill>
        <p:spPr>
          <a:xfrm>
            <a:off x="4012387" y="2207395"/>
            <a:ext cx="3926788" cy="2709410"/>
          </a:xfrm>
          <a:prstGeom prst="rect">
            <a:avLst/>
          </a:prstGeom>
        </p:spPr>
      </p:pic>
      <p:pic>
        <p:nvPicPr>
          <p:cNvPr id="20" name="图片 19">
            <a:extLst>
              <a:ext uri="{FF2B5EF4-FFF2-40B4-BE49-F238E27FC236}">
                <a16:creationId xmlns:a16="http://schemas.microsoft.com/office/drawing/2014/main" id="{456130F5-86C8-4B36-BAC3-C609ADA35181}"/>
              </a:ext>
            </a:extLst>
          </p:cNvPr>
          <p:cNvPicPr>
            <a:picLocks noChangeAspect="1"/>
          </p:cNvPicPr>
          <p:nvPr/>
        </p:nvPicPr>
        <p:blipFill>
          <a:blip r:embed="rId5"/>
          <a:stretch>
            <a:fillRect/>
          </a:stretch>
        </p:blipFill>
        <p:spPr>
          <a:xfrm>
            <a:off x="7939175" y="2202514"/>
            <a:ext cx="3884294" cy="2771294"/>
          </a:xfrm>
          <a:prstGeom prst="rect">
            <a:avLst/>
          </a:prstGeom>
        </p:spPr>
      </p:pic>
    </p:spTree>
    <p:extLst>
      <p:ext uri="{BB962C8B-B14F-4D97-AF65-F5344CB8AC3E}">
        <p14:creationId xmlns:p14="http://schemas.microsoft.com/office/powerpoint/2010/main" val="3616539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200" y="1281170"/>
            <a:ext cx="10802420" cy="510011"/>
          </a:xfrm>
          <a:prstGeom prst="rect">
            <a:avLst/>
          </a:prstGeom>
        </p:spPr>
        <p:txBody>
          <a:bodyPr wrap="square">
            <a:spAutoFit/>
          </a:bodyPr>
          <a:lstStyle/>
          <a:p>
            <a:pPr>
              <a:lnSpc>
                <a:spcPct val="150000"/>
              </a:lnSpc>
              <a:spcBef>
                <a:spcPts val="1000"/>
              </a:spcBef>
            </a:pPr>
            <a:r>
              <a:rPr kumimoji="1" lang="en-US" altLang="zh-CN" sz="2000" b="1" dirty="0">
                <a:latin typeface="STFangsong" charset="-122"/>
                <a:ea typeface="STFangsong" charset="-122"/>
              </a:rPr>
              <a:t>Through Reinforced Calibration</a:t>
            </a:r>
          </a:p>
        </p:txBody>
      </p:sp>
      <p:sp>
        <p:nvSpPr>
          <p:cNvPr id="9" name="矩形 8">
            <a:extLst>
              <a:ext uri="{FF2B5EF4-FFF2-40B4-BE49-F238E27FC236}">
                <a16:creationId xmlns:a16="http://schemas.microsoft.com/office/drawing/2014/main" id="{A0F5E68A-F735-4BBD-8C86-8661ECD587CE}"/>
              </a:ext>
            </a:extLst>
          </p:cNvPr>
          <p:cNvSpPr/>
          <p:nvPr/>
        </p:nvSpPr>
        <p:spPr>
          <a:xfrm>
            <a:off x="6363128" y="2224929"/>
            <a:ext cx="4291173" cy="3186963"/>
          </a:xfrm>
          <a:prstGeom prst="rect">
            <a:avLst/>
          </a:prstGeom>
        </p:spPr>
        <p:txBody>
          <a:bodyPr wrap="square">
            <a:spAutoFit/>
          </a:bodyPr>
          <a:lstStyle/>
          <a:p>
            <a:pPr>
              <a:lnSpc>
                <a:spcPct val="150000"/>
              </a:lnSpc>
              <a:spcBef>
                <a:spcPts val="1000"/>
              </a:spcBef>
            </a:pPr>
            <a:r>
              <a:rPr kumimoji="1" lang="en-US" altLang="zh-CN" b="1" dirty="0">
                <a:latin typeface="STFangsong" charset="-122"/>
                <a:ea typeface="STFangsong" charset="-122"/>
              </a:rPr>
              <a:t>Two modes for LM debias:</a:t>
            </a:r>
          </a:p>
          <a:p>
            <a:pPr marL="342900" indent="-342900">
              <a:lnSpc>
                <a:spcPct val="150000"/>
              </a:lnSpc>
              <a:spcBef>
                <a:spcPts val="1000"/>
              </a:spcBef>
              <a:buAutoNum type="alphaLcParenBoth"/>
            </a:pPr>
            <a:r>
              <a:rPr kumimoji="1" lang="en-US" altLang="zh-CN" b="1" dirty="0">
                <a:latin typeface="STFangsong" charset="-122"/>
                <a:ea typeface="STFangsong" charset="-122"/>
              </a:rPr>
              <a:t>Word Embedding Debias</a:t>
            </a:r>
          </a:p>
          <a:p>
            <a:pPr marL="342900" indent="-342900">
              <a:lnSpc>
                <a:spcPct val="150000"/>
              </a:lnSpc>
              <a:spcBef>
                <a:spcPts val="1000"/>
              </a:spcBef>
              <a:buAutoNum type="alphaLcParenBoth"/>
            </a:pPr>
            <a:r>
              <a:rPr kumimoji="1" lang="en-US" altLang="zh-CN" b="1" dirty="0">
                <a:latin typeface="STFangsong" charset="-122"/>
                <a:ea typeface="STFangsong" charset="-122"/>
              </a:rPr>
              <a:t>Classifier Guided Debias</a:t>
            </a:r>
          </a:p>
          <a:p>
            <a:pPr>
              <a:lnSpc>
                <a:spcPct val="150000"/>
              </a:lnSpc>
              <a:spcBef>
                <a:spcPts val="1000"/>
              </a:spcBef>
            </a:pPr>
            <a:r>
              <a:rPr kumimoji="1" lang="en-US" altLang="zh-CN" b="1" dirty="0">
                <a:latin typeface="STFangsong" charset="-122"/>
                <a:ea typeface="STFangsong" charset="-122"/>
              </a:rPr>
              <a:t>Advantage:</a:t>
            </a:r>
          </a:p>
          <a:p>
            <a:pPr>
              <a:lnSpc>
                <a:spcPct val="150000"/>
              </a:lnSpc>
              <a:spcBef>
                <a:spcPts val="1000"/>
              </a:spcBef>
            </a:pPr>
            <a:r>
              <a:rPr kumimoji="1" lang="en-US" altLang="zh-CN" b="1" dirty="0">
                <a:latin typeface="STFangsong" charset="-122"/>
                <a:ea typeface="STFangsong" charset="-122"/>
              </a:rPr>
              <a:t>1.No need to collect more balanced data</a:t>
            </a:r>
          </a:p>
          <a:p>
            <a:pPr>
              <a:lnSpc>
                <a:spcPct val="150000"/>
              </a:lnSpc>
              <a:spcBef>
                <a:spcPts val="1000"/>
              </a:spcBef>
            </a:pPr>
            <a:r>
              <a:rPr kumimoji="1" lang="en-US" altLang="zh-CN" b="1" dirty="0">
                <a:latin typeface="STFangsong" charset="-122"/>
                <a:ea typeface="STFangsong" charset="-122"/>
              </a:rPr>
              <a:t>2.No change on the original LM architecture</a:t>
            </a:r>
          </a:p>
        </p:txBody>
      </p:sp>
      <p:sp>
        <p:nvSpPr>
          <p:cNvPr id="13" name="矩形 12">
            <a:extLst>
              <a:ext uri="{FF2B5EF4-FFF2-40B4-BE49-F238E27FC236}">
                <a16:creationId xmlns:a16="http://schemas.microsoft.com/office/drawing/2014/main" id="{1144926E-0452-4AE4-B6F1-888306D01338}"/>
              </a:ext>
            </a:extLst>
          </p:cNvPr>
          <p:cNvSpPr/>
          <p:nvPr/>
        </p:nvSpPr>
        <p:spPr>
          <a:xfrm>
            <a:off x="6239410" y="2095029"/>
            <a:ext cx="4810125" cy="3481801"/>
          </a:xfrm>
          <a:prstGeom prst="rect">
            <a:avLst/>
          </a:prstGeom>
          <a:noFill/>
          <a:ln w="28575">
            <a:solidFill>
              <a:schemeClr val="accent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4B6C3382-52C2-49ED-B3A9-B115773B9F53}"/>
              </a:ext>
            </a:extLst>
          </p:cNvPr>
          <p:cNvPicPr>
            <a:picLocks noChangeAspect="1"/>
          </p:cNvPicPr>
          <p:nvPr/>
        </p:nvPicPr>
        <p:blipFill>
          <a:blip r:embed="rId3"/>
          <a:stretch>
            <a:fillRect/>
          </a:stretch>
        </p:blipFill>
        <p:spPr>
          <a:xfrm>
            <a:off x="653265" y="1896745"/>
            <a:ext cx="4810125" cy="3743325"/>
          </a:xfrm>
          <a:prstGeom prst="rect">
            <a:avLst/>
          </a:prstGeom>
        </p:spPr>
      </p:pic>
    </p:spTree>
    <p:extLst>
      <p:ext uri="{BB962C8B-B14F-4D97-AF65-F5344CB8AC3E}">
        <p14:creationId xmlns:p14="http://schemas.microsoft.com/office/powerpoint/2010/main" val="16271944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200" y="1281170"/>
            <a:ext cx="10802420" cy="1099916"/>
          </a:xfrm>
          <a:prstGeom prst="rect">
            <a:avLst/>
          </a:prstGeom>
        </p:spPr>
        <p:txBody>
          <a:bodyPr wrap="square">
            <a:spAutoFit/>
          </a:bodyPr>
          <a:lstStyle/>
          <a:p>
            <a:pPr>
              <a:lnSpc>
                <a:spcPct val="150000"/>
              </a:lnSpc>
              <a:spcBef>
                <a:spcPts val="1000"/>
              </a:spcBef>
            </a:pPr>
            <a:r>
              <a:rPr kumimoji="1" lang="en-US" altLang="zh-CN" sz="2000" b="1" dirty="0">
                <a:latin typeface="STFangsong" charset="-122"/>
                <a:ea typeface="STFangsong" charset="-122"/>
              </a:rPr>
              <a:t>Through Reinforced Calibration</a:t>
            </a:r>
          </a:p>
          <a:p>
            <a:pPr>
              <a:lnSpc>
                <a:spcPct val="150000"/>
              </a:lnSpc>
              <a:spcBef>
                <a:spcPts val="1000"/>
              </a:spcBef>
            </a:pPr>
            <a:r>
              <a:rPr kumimoji="1" lang="en-US" altLang="zh-CN" sz="2000" b="1" dirty="0">
                <a:latin typeface="STFangsong" charset="-122"/>
                <a:ea typeface="STFangsong" charset="-122"/>
              </a:rPr>
              <a:t>Debias Reward</a:t>
            </a:r>
            <a:r>
              <a:rPr kumimoji="1" lang="zh-CN" altLang="en-US" sz="2000" b="1" dirty="0">
                <a:latin typeface="STFangsong" charset="-122"/>
                <a:ea typeface="STFangsong" charset="-122"/>
              </a:rPr>
              <a:t>：</a:t>
            </a:r>
            <a:endParaRPr kumimoji="1" lang="en-US" altLang="zh-CN" sz="2000" b="1" dirty="0">
              <a:latin typeface="STFangsong" charset="-122"/>
              <a:ea typeface="STFangsong" charset="-122"/>
            </a:endParaRPr>
          </a:p>
        </p:txBody>
      </p:sp>
      <p:sp>
        <p:nvSpPr>
          <p:cNvPr id="9" name="矩形 8">
            <a:extLst>
              <a:ext uri="{FF2B5EF4-FFF2-40B4-BE49-F238E27FC236}">
                <a16:creationId xmlns:a16="http://schemas.microsoft.com/office/drawing/2014/main" id="{A0F5E68A-F735-4BBD-8C86-8661ECD587CE}"/>
              </a:ext>
            </a:extLst>
          </p:cNvPr>
          <p:cNvSpPr/>
          <p:nvPr/>
        </p:nvSpPr>
        <p:spPr>
          <a:xfrm>
            <a:off x="1195226" y="3889049"/>
            <a:ext cx="9438527" cy="2099486"/>
          </a:xfrm>
          <a:prstGeom prst="rect">
            <a:avLst/>
          </a:prstGeom>
          <a:ln w="38100">
            <a:solidFill>
              <a:srgbClr val="92D050"/>
            </a:solidFill>
            <a:prstDash val="dash"/>
          </a:ln>
        </p:spPr>
        <p:txBody>
          <a:bodyPr wrap="square">
            <a:spAutoFit/>
          </a:bodyPr>
          <a:lstStyle/>
          <a:p>
            <a:pPr>
              <a:lnSpc>
                <a:spcPct val="150000"/>
              </a:lnSpc>
              <a:spcBef>
                <a:spcPts val="1000"/>
              </a:spcBef>
            </a:pPr>
            <a:r>
              <a:rPr kumimoji="1" lang="en-US" altLang="zh-CN" b="1" dirty="0">
                <a:latin typeface="STFangsong" charset="-122"/>
                <a:ea typeface="STFangsong" charset="-122"/>
              </a:rPr>
              <a:t>Three parts:</a:t>
            </a:r>
          </a:p>
          <a:p>
            <a:pPr marL="342900" indent="-342900">
              <a:lnSpc>
                <a:spcPct val="150000"/>
              </a:lnSpc>
              <a:spcBef>
                <a:spcPts val="1000"/>
              </a:spcBef>
              <a:buAutoNum type="arabicPeriod"/>
            </a:pPr>
            <a:r>
              <a:rPr kumimoji="1" lang="en-US" altLang="zh-CN" b="1" dirty="0">
                <a:latin typeface="STFangsong" charset="-122"/>
                <a:ea typeface="STFangsong" charset="-122"/>
              </a:rPr>
              <a:t>               :    vanilla policy, which is the output of the </a:t>
            </a:r>
            <a:r>
              <a:rPr kumimoji="1" lang="en-US" altLang="zh-CN" b="1" dirty="0" err="1">
                <a:latin typeface="STFangsong" charset="-122"/>
                <a:ea typeface="STFangsong" charset="-122"/>
              </a:rPr>
              <a:t>softmax</a:t>
            </a:r>
            <a:r>
              <a:rPr kumimoji="1" lang="en-US" altLang="zh-CN" b="1" dirty="0">
                <a:latin typeface="STFangsong" charset="-122"/>
                <a:ea typeface="STFangsong" charset="-122"/>
              </a:rPr>
              <a:t> layer</a:t>
            </a:r>
          </a:p>
          <a:p>
            <a:pPr marL="342900" indent="-342900">
              <a:lnSpc>
                <a:spcPct val="150000"/>
              </a:lnSpc>
              <a:spcBef>
                <a:spcPts val="1000"/>
              </a:spcBef>
              <a:buAutoNum type="arabicPeriod"/>
            </a:pPr>
            <a:r>
              <a:rPr kumimoji="1" lang="en-US" altLang="zh-CN" b="1" dirty="0">
                <a:latin typeface="STFangsong" charset="-122"/>
                <a:ea typeface="STFangsong" charset="-122"/>
              </a:rPr>
              <a:t>                    debiased policy, which is the updated policy based on debias calibration</a:t>
            </a:r>
          </a:p>
          <a:p>
            <a:pPr marL="342900" indent="-342900">
              <a:lnSpc>
                <a:spcPct val="150000"/>
              </a:lnSpc>
              <a:spcBef>
                <a:spcPts val="1000"/>
              </a:spcBef>
              <a:buAutoNum type="arabicPeriod"/>
            </a:pPr>
            <a:r>
              <a:rPr kumimoji="1" lang="en-US" altLang="zh-CN" b="1" dirty="0">
                <a:latin typeface="STFangsong" charset="-122"/>
                <a:ea typeface="STFangsong" charset="-122"/>
              </a:rPr>
              <a:t>                    debias gain from either of the two modes</a:t>
            </a:r>
          </a:p>
        </p:txBody>
      </p:sp>
      <p:pic>
        <p:nvPicPr>
          <p:cNvPr id="3" name="图片 2">
            <a:extLst>
              <a:ext uri="{FF2B5EF4-FFF2-40B4-BE49-F238E27FC236}">
                <a16:creationId xmlns:a16="http://schemas.microsoft.com/office/drawing/2014/main" id="{989F877F-5366-4980-BDB4-A94484C18D2C}"/>
              </a:ext>
            </a:extLst>
          </p:cNvPr>
          <p:cNvPicPr>
            <a:picLocks noChangeAspect="1"/>
          </p:cNvPicPr>
          <p:nvPr/>
        </p:nvPicPr>
        <p:blipFill>
          <a:blip r:embed="rId3"/>
          <a:stretch>
            <a:fillRect/>
          </a:stretch>
        </p:blipFill>
        <p:spPr>
          <a:xfrm>
            <a:off x="4068566" y="2602516"/>
            <a:ext cx="3290728" cy="732870"/>
          </a:xfrm>
          <a:prstGeom prst="rect">
            <a:avLst/>
          </a:prstGeom>
        </p:spPr>
      </p:pic>
      <p:pic>
        <p:nvPicPr>
          <p:cNvPr id="12" name="图片 11">
            <a:extLst>
              <a:ext uri="{FF2B5EF4-FFF2-40B4-BE49-F238E27FC236}">
                <a16:creationId xmlns:a16="http://schemas.microsoft.com/office/drawing/2014/main" id="{75CCF124-13E1-400B-957F-B26D171BD5BA}"/>
              </a:ext>
            </a:extLst>
          </p:cNvPr>
          <p:cNvPicPr>
            <a:picLocks noChangeAspect="1"/>
          </p:cNvPicPr>
          <p:nvPr/>
        </p:nvPicPr>
        <p:blipFill>
          <a:blip r:embed="rId4"/>
          <a:stretch>
            <a:fillRect/>
          </a:stretch>
        </p:blipFill>
        <p:spPr>
          <a:xfrm>
            <a:off x="1558247" y="5086732"/>
            <a:ext cx="1095375" cy="333375"/>
          </a:xfrm>
          <a:prstGeom prst="rect">
            <a:avLst/>
          </a:prstGeom>
        </p:spPr>
      </p:pic>
      <p:pic>
        <p:nvPicPr>
          <p:cNvPr id="14" name="图片 13">
            <a:extLst>
              <a:ext uri="{FF2B5EF4-FFF2-40B4-BE49-F238E27FC236}">
                <a16:creationId xmlns:a16="http://schemas.microsoft.com/office/drawing/2014/main" id="{06FF28C8-B384-45F8-BD73-B3F39B83D75A}"/>
              </a:ext>
            </a:extLst>
          </p:cNvPr>
          <p:cNvPicPr>
            <a:picLocks noChangeAspect="1"/>
          </p:cNvPicPr>
          <p:nvPr/>
        </p:nvPicPr>
        <p:blipFill>
          <a:blip r:embed="rId5"/>
          <a:stretch>
            <a:fillRect/>
          </a:stretch>
        </p:blipFill>
        <p:spPr>
          <a:xfrm>
            <a:off x="1558247" y="4594801"/>
            <a:ext cx="1104900" cy="295275"/>
          </a:xfrm>
          <a:prstGeom prst="rect">
            <a:avLst/>
          </a:prstGeom>
        </p:spPr>
      </p:pic>
      <p:pic>
        <p:nvPicPr>
          <p:cNvPr id="15" name="图片 14">
            <a:extLst>
              <a:ext uri="{FF2B5EF4-FFF2-40B4-BE49-F238E27FC236}">
                <a16:creationId xmlns:a16="http://schemas.microsoft.com/office/drawing/2014/main" id="{7F7778D8-C740-49EE-BDEC-51B6922C40DB}"/>
              </a:ext>
            </a:extLst>
          </p:cNvPr>
          <p:cNvPicPr>
            <a:picLocks noChangeAspect="1"/>
          </p:cNvPicPr>
          <p:nvPr/>
        </p:nvPicPr>
        <p:blipFill>
          <a:blip r:embed="rId6"/>
          <a:stretch>
            <a:fillRect/>
          </a:stretch>
        </p:blipFill>
        <p:spPr>
          <a:xfrm>
            <a:off x="1577297" y="5471364"/>
            <a:ext cx="1085850" cy="504825"/>
          </a:xfrm>
          <a:prstGeom prst="rect">
            <a:avLst/>
          </a:prstGeom>
        </p:spPr>
      </p:pic>
    </p:spTree>
    <p:extLst>
      <p:ext uri="{BB962C8B-B14F-4D97-AF65-F5344CB8AC3E}">
        <p14:creationId xmlns:p14="http://schemas.microsoft.com/office/powerpoint/2010/main" val="3830765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200" y="1281170"/>
            <a:ext cx="10802420" cy="510011"/>
          </a:xfrm>
          <a:prstGeom prst="rect">
            <a:avLst/>
          </a:prstGeom>
        </p:spPr>
        <p:txBody>
          <a:bodyPr wrap="square">
            <a:spAutoFit/>
          </a:bodyPr>
          <a:lstStyle/>
          <a:p>
            <a:pPr>
              <a:lnSpc>
                <a:spcPct val="150000"/>
              </a:lnSpc>
              <a:spcBef>
                <a:spcPts val="1000"/>
              </a:spcBef>
            </a:pPr>
            <a:r>
              <a:rPr kumimoji="1" lang="en-US" altLang="zh-CN" sz="2000" b="1" dirty="0">
                <a:latin typeface="STFangsong" charset="-122"/>
                <a:ea typeface="STFangsong" charset="-122"/>
              </a:rPr>
              <a:t>Mode 1: Word Embedding Debias</a:t>
            </a:r>
            <a:r>
              <a:rPr kumimoji="1" lang="zh-CN" altLang="en-US" sz="2000" b="1" dirty="0">
                <a:latin typeface="STFangsong" charset="-122"/>
                <a:ea typeface="STFangsong" charset="-122"/>
              </a:rPr>
              <a:t> </a:t>
            </a:r>
            <a:endParaRPr kumimoji="1" lang="en-US" altLang="zh-CN" sz="2000" b="1" dirty="0">
              <a:latin typeface="STFangsong" charset="-122"/>
              <a:ea typeface="STFangsong" charset="-122"/>
            </a:endParaRPr>
          </a:p>
        </p:txBody>
      </p:sp>
      <p:pic>
        <p:nvPicPr>
          <p:cNvPr id="4" name="图片 3">
            <a:extLst>
              <a:ext uri="{FF2B5EF4-FFF2-40B4-BE49-F238E27FC236}">
                <a16:creationId xmlns:a16="http://schemas.microsoft.com/office/drawing/2014/main" id="{631D87E7-998C-4F6E-BC67-84CAF2B140A6}"/>
              </a:ext>
            </a:extLst>
          </p:cNvPr>
          <p:cNvPicPr>
            <a:picLocks noChangeAspect="1"/>
          </p:cNvPicPr>
          <p:nvPr/>
        </p:nvPicPr>
        <p:blipFill>
          <a:blip r:embed="rId3"/>
          <a:stretch>
            <a:fillRect/>
          </a:stretch>
        </p:blipFill>
        <p:spPr>
          <a:xfrm>
            <a:off x="783406" y="1769736"/>
            <a:ext cx="2762250" cy="4238625"/>
          </a:xfrm>
          <a:prstGeom prst="rect">
            <a:avLst/>
          </a:prstGeom>
        </p:spPr>
      </p:pic>
      <p:pic>
        <p:nvPicPr>
          <p:cNvPr id="5" name="图片 4">
            <a:extLst>
              <a:ext uri="{FF2B5EF4-FFF2-40B4-BE49-F238E27FC236}">
                <a16:creationId xmlns:a16="http://schemas.microsoft.com/office/drawing/2014/main" id="{F8554F9A-3D46-4DB8-B054-C5A95E7104A9}"/>
              </a:ext>
            </a:extLst>
          </p:cNvPr>
          <p:cNvPicPr>
            <a:picLocks noChangeAspect="1"/>
          </p:cNvPicPr>
          <p:nvPr/>
        </p:nvPicPr>
        <p:blipFill>
          <a:blip r:embed="rId4"/>
          <a:stretch>
            <a:fillRect/>
          </a:stretch>
        </p:blipFill>
        <p:spPr>
          <a:xfrm>
            <a:off x="5761483" y="1464067"/>
            <a:ext cx="4809282" cy="2636128"/>
          </a:xfrm>
          <a:prstGeom prst="rect">
            <a:avLst/>
          </a:prstGeom>
        </p:spPr>
      </p:pic>
      <p:sp>
        <p:nvSpPr>
          <p:cNvPr id="11" name="矩形 10">
            <a:extLst>
              <a:ext uri="{FF2B5EF4-FFF2-40B4-BE49-F238E27FC236}">
                <a16:creationId xmlns:a16="http://schemas.microsoft.com/office/drawing/2014/main" id="{8CFE9027-97DD-46BB-90D5-5664C045AD7F}"/>
              </a:ext>
            </a:extLst>
          </p:cNvPr>
          <p:cNvSpPr/>
          <p:nvPr/>
        </p:nvSpPr>
        <p:spPr>
          <a:xfrm>
            <a:off x="4522583" y="4792962"/>
            <a:ext cx="6988753" cy="1971245"/>
          </a:xfrm>
          <a:prstGeom prst="rect">
            <a:avLst/>
          </a:prstGeom>
          <a:ln w="38100">
            <a:solidFill>
              <a:srgbClr val="92D050"/>
            </a:solidFill>
            <a:prstDash val="dash"/>
          </a:ln>
        </p:spPr>
        <p:txBody>
          <a:bodyPr wrap="square">
            <a:spAutoFit/>
          </a:bodyPr>
          <a:lstStyle/>
          <a:p>
            <a:pPr>
              <a:lnSpc>
                <a:spcPct val="150000"/>
              </a:lnSpc>
              <a:spcBef>
                <a:spcPts val="1000"/>
              </a:spcBef>
            </a:pPr>
            <a:r>
              <a:rPr kumimoji="1" lang="en-US" altLang="zh-CN" b="1" dirty="0">
                <a:latin typeface="STFangsong" charset="-122"/>
                <a:ea typeface="STFangsong" charset="-122"/>
              </a:rPr>
              <a:t>Motivation:</a:t>
            </a:r>
          </a:p>
          <a:p>
            <a:pPr marL="285750" indent="-285750">
              <a:lnSpc>
                <a:spcPct val="150000"/>
              </a:lnSpc>
              <a:spcBef>
                <a:spcPts val="1000"/>
              </a:spcBef>
              <a:buFont typeface="Arial" panose="020B0604020202020204" pitchFamily="34" charset="0"/>
              <a:buChar char="•"/>
            </a:pPr>
            <a:r>
              <a:rPr kumimoji="1" lang="en-US" altLang="zh-CN" b="1" dirty="0">
                <a:latin typeface="STFangsong" charset="-122"/>
                <a:ea typeface="STFangsong" charset="-122"/>
              </a:rPr>
              <a:t>force the neutral words have equal distance to groups of sensitive words</a:t>
            </a:r>
          </a:p>
          <a:p>
            <a:pPr marL="285750" indent="-285750">
              <a:lnSpc>
                <a:spcPct val="150000"/>
              </a:lnSpc>
              <a:spcBef>
                <a:spcPts val="1000"/>
              </a:spcBef>
              <a:buFont typeface="Arial" panose="020B0604020202020204" pitchFamily="34" charset="0"/>
              <a:buChar char="•"/>
            </a:pPr>
            <a:r>
              <a:rPr kumimoji="1" lang="en-US" altLang="zh-CN" b="1" dirty="0">
                <a:latin typeface="STFangsong" charset="-122"/>
                <a:ea typeface="STFangsong" charset="-122"/>
              </a:rPr>
              <a:t>pick the</a:t>
            </a:r>
            <a:r>
              <a:rPr kumimoji="1" lang="zh-CN" altLang="en-US" b="1" dirty="0">
                <a:latin typeface="STFangsong" charset="-122"/>
                <a:ea typeface="STFangsong" charset="-122"/>
              </a:rPr>
              <a:t> </a:t>
            </a:r>
            <a:r>
              <a:rPr kumimoji="1" lang="en-US" altLang="zh-CN" b="1" dirty="0">
                <a:latin typeface="STFangsong" charset="-122"/>
                <a:ea typeface="STFangsong" charset="-122"/>
              </a:rPr>
              <a:t>unbiased token at each step generation</a:t>
            </a:r>
            <a:r>
              <a:rPr kumimoji="1" lang="zh-CN" altLang="en-US" b="1" dirty="0">
                <a:latin typeface="STFangsong" charset="-122"/>
                <a:ea typeface="STFangsong" charset="-122"/>
              </a:rPr>
              <a:t>，</a:t>
            </a:r>
            <a:r>
              <a:rPr kumimoji="1" lang="en-US" altLang="zh-CN" b="1" dirty="0">
                <a:latin typeface="STFangsong" charset="-122"/>
                <a:ea typeface="STFangsong" charset="-122"/>
              </a:rPr>
              <a:t>instead of using it as a goal to train unbiased LMs</a:t>
            </a:r>
          </a:p>
        </p:txBody>
      </p:sp>
      <p:pic>
        <p:nvPicPr>
          <p:cNvPr id="6" name="图片 5">
            <a:extLst>
              <a:ext uri="{FF2B5EF4-FFF2-40B4-BE49-F238E27FC236}">
                <a16:creationId xmlns:a16="http://schemas.microsoft.com/office/drawing/2014/main" id="{928A56F0-8469-4CEE-97F2-C0AE4BFB1EC9}"/>
              </a:ext>
            </a:extLst>
          </p:cNvPr>
          <p:cNvPicPr>
            <a:picLocks noChangeAspect="1"/>
          </p:cNvPicPr>
          <p:nvPr/>
        </p:nvPicPr>
        <p:blipFill>
          <a:blip r:embed="rId5"/>
          <a:stretch>
            <a:fillRect/>
          </a:stretch>
        </p:blipFill>
        <p:spPr>
          <a:xfrm>
            <a:off x="5761483" y="4172241"/>
            <a:ext cx="4510951" cy="476629"/>
          </a:xfrm>
          <a:prstGeom prst="rect">
            <a:avLst/>
          </a:prstGeom>
        </p:spPr>
      </p:pic>
      <p:sp>
        <p:nvSpPr>
          <p:cNvPr id="16" name="矩形 15">
            <a:extLst>
              <a:ext uri="{FF2B5EF4-FFF2-40B4-BE49-F238E27FC236}">
                <a16:creationId xmlns:a16="http://schemas.microsoft.com/office/drawing/2014/main" id="{256196F8-6795-45E2-9AA2-A5667EE6B2A5}"/>
              </a:ext>
            </a:extLst>
          </p:cNvPr>
          <p:cNvSpPr/>
          <p:nvPr/>
        </p:nvSpPr>
        <p:spPr>
          <a:xfrm>
            <a:off x="6706920" y="1623086"/>
            <a:ext cx="3176819" cy="68584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对话气泡: 圆角矩形 7">
            <a:extLst>
              <a:ext uri="{FF2B5EF4-FFF2-40B4-BE49-F238E27FC236}">
                <a16:creationId xmlns:a16="http://schemas.microsoft.com/office/drawing/2014/main" id="{3DE59528-5A1E-4E41-9236-FD8593D6A378}"/>
              </a:ext>
            </a:extLst>
          </p:cNvPr>
          <p:cNvSpPr/>
          <p:nvPr/>
        </p:nvSpPr>
        <p:spPr>
          <a:xfrm>
            <a:off x="10162676" y="1249421"/>
            <a:ext cx="2029324" cy="1144931"/>
          </a:xfrm>
          <a:prstGeom prst="wedgeRoundRectCallout">
            <a:avLst>
              <a:gd name="adj1" fmla="val -62785"/>
              <a:gd name="adj2" fmla="val -173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push the picked</a:t>
            </a:r>
          </a:p>
          <a:p>
            <a:pPr algn="ctr"/>
            <a:r>
              <a:rPr lang="en-US" altLang="zh-CN" dirty="0"/>
              <a:t>token far away from the bias words</a:t>
            </a:r>
            <a:endParaRPr lang="zh-CN" altLang="en-US" dirty="0"/>
          </a:p>
        </p:txBody>
      </p:sp>
      <p:sp>
        <p:nvSpPr>
          <p:cNvPr id="18" name="矩形 17">
            <a:extLst>
              <a:ext uri="{FF2B5EF4-FFF2-40B4-BE49-F238E27FC236}">
                <a16:creationId xmlns:a16="http://schemas.microsoft.com/office/drawing/2014/main" id="{CEE31DF9-0B7C-4C49-879F-EB5E92A4E284}"/>
              </a:ext>
            </a:extLst>
          </p:cNvPr>
          <p:cNvSpPr/>
          <p:nvPr/>
        </p:nvSpPr>
        <p:spPr>
          <a:xfrm>
            <a:off x="6616154" y="2344955"/>
            <a:ext cx="3176819" cy="587432"/>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对话气泡: 圆角矩形 18">
            <a:extLst>
              <a:ext uri="{FF2B5EF4-FFF2-40B4-BE49-F238E27FC236}">
                <a16:creationId xmlns:a16="http://schemas.microsoft.com/office/drawing/2014/main" id="{E8A49077-53C5-45AC-A709-579007E6C326}"/>
              </a:ext>
            </a:extLst>
          </p:cNvPr>
          <p:cNvSpPr/>
          <p:nvPr/>
        </p:nvSpPr>
        <p:spPr>
          <a:xfrm>
            <a:off x="3885664" y="2540187"/>
            <a:ext cx="2029324" cy="1144931"/>
          </a:xfrm>
          <a:prstGeom prst="wedgeRoundRectCallout">
            <a:avLst>
              <a:gd name="adj1" fmla="val 80680"/>
              <a:gd name="adj2" fmla="val -3021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picking the word whose distance to two groups are not equal</a:t>
            </a:r>
            <a:endParaRPr lang="zh-CN" altLang="en-US" dirty="0"/>
          </a:p>
        </p:txBody>
      </p:sp>
    </p:spTree>
    <p:extLst>
      <p:ext uri="{BB962C8B-B14F-4D97-AF65-F5344CB8AC3E}">
        <p14:creationId xmlns:p14="http://schemas.microsoft.com/office/powerpoint/2010/main" val="35591021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200" y="1281170"/>
            <a:ext cx="10802420" cy="510011"/>
          </a:xfrm>
          <a:prstGeom prst="rect">
            <a:avLst/>
          </a:prstGeom>
        </p:spPr>
        <p:txBody>
          <a:bodyPr wrap="square">
            <a:spAutoFit/>
          </a:bodyPr>
          <a:lstStyle/>
          <a:p>
            <a:pPr>
              <a:lnSpc>
                <a:spcPct val="150000"/>
              </a:lnSpc>
              <a:spcBef>
                <a:spcPts val="1000"/>
              </a:spcBef>
            </a:pPr>
            <a:r>
              <a:rPr kumimoji="1" lang="en-US" altLang="zh-CN" sz="2000" b="1" dirty="0">
                <a:latin typeface="STFangsong" charset="-122"/>
                <a:ea typeface="STFangsong" charset="-122"/>
              </a:rPr>
              <a:t>Mode 2: Classifier Guided Debias</a:t>
            </a:r>
          </a:p>
        </p:txBody>
      </p:sp>
      <p:sp>
        <p:nvSpPr>
          <p:cNvPr id="11" name="矩形 10">
            <a:extLst>
              <a:ext uri="{FF2B5EF4-FFF2-40B4-BE49-F238E27FC236}">
                <a16:creationId xmlns:a16="http://schemas.microsoft.com/office/drawing/2014/main" id="{8CFE9027-97DD-46BB-90D5-5664C045AD7F}"/>
              </a:ext>
            </a:extLst>
          </p:cNvPr>
          <p:cNvSpPr/>
          <p:nvPr/>
        </p:nvSpPr>
        <p:spPr>
          <a:xfrm>
            <a:off x="4403233" y="4438056"/>
            <a:ext cx="7669419" cy="2277547"/>
          </a:xfrm>
          <a:prstGeom prst="rect">
            <a:avLst/>
          </a:prstGeom>
          <a:ln w="38100">
            <a:solidFill>
              <a:srgbClr val="92D050"/>
            </a:solidFill>
            <a:prstDash val="dash"/>
          </a:ln>
        </p:spPr>
        <p:txBody>
          <a:bodyPr wrap="square">
            <a:spAutoFit/>
          </a:bodyPr>
          <a:lstStyle/>
          <a:p>
            <a:pPr>
              <a:lnSpc>
                <a:spcPct val="150000"/>
              </a:lnSpc>
              <a:spcBef>
                <a:spcPts val="1000"/>
              </a:spcBef>
            </a:pPr>
            <a:r>
              <a:rPr kumimoji="1" lang="en-US" altLang="zh-CN" b="1" dirty="0">
                <a:latin typeface="STFangsong" charset="-122"/>
                <a:ea typeface="STFangsong" charset="-122"/>
              </a:rPr>
              <a:t>Motivation:</a:t>
            </a:r>
          </a:p>
          <a:p>
            <a:pPr marL="285750" indent="-285750">
              <a:spcBef>
                <a:spcPts val="1000"/>
              </a:spcBef>
              <a:buFont typeface="Arial" panose="020B0604020202020204" pitchFamily="34" charset="0"/>
              <a:buChar char="•"/>
            </a:pPr>
            <a:r>
              <a:rPr kumimoji="1" lang="en-US" altLang="zh-CN" b="1" dirty="0">
                <a:latin typeface="STFangsong" charset="-122"/>
                <a:ea typeface="STFangsong" charset="-122"/>
              </a:rPr>
              <a:t> </a:t>
            </a:r>
            <a:r>
              <a:rPr kumimoji="1" lang="zh-CN" altLang="en-US" b="1" dirty="0">
                <a:latin typeface="STFangsong" charset="-122"/>
                <a:ea typeface="STFangsong" charset="-122"/>
              </a:rPr>
              <a:t>当 </a:t>
            </a:r>
            <a:r>
              <a:rPr kumimoji="1" lang="en-US" altLang="zh-CN" b="1" dirty="0">
                <a:latin typeface="STFangsong" charset="-122"/>
                <a:ea typeface="STFangsong" charset="-122"/>
              </a:rPr>
              <a:t>bias </a:t>
            </a:r>
            <a:r>
              <a:rPr kumimoji="1" lang="zh-CN" altLang="en-US" b="1" dirty="0">
                <a:latin typeface="STFangsong" charset="-122"/>
                <a:ea typeface="STFangsong" charset="-122"/>
              </a:rPr>
              <a:t>不是单词级别，或者预定义的 </a:t>
            </a:r>
            <a:r>
              <a:rPr kumimoji="1" lang="en-US" altLang="zh-CN" b="1" dirty="0">
                <a:latin typeface="STFangsong" charset="-122"/>
                <a:ea typeface="STFangsong" charset="-122"/>
              </a:rPr>
              <a:t>bias word set</a:t>
            </a:r>
            <a:r>
              <a:rPr kumimoji="1" lang="zh-CN" altLang="en-US" b="1" dirty="0">
                <a:latin typeface="STFangsong" charset="-122"/>
                <a:ea typeface="STFangsong" charset="-122"/>
              </a:rPr>
              <a:t>不合适的话，上述方法效果很受影响</a:t>
            </a:r>
            <a:endParaRPr kumimoji="1" lang="en-US" altLang="zh-CN" b="1" dirty="0">
              <a:latin typeface="STFangsong" charset="-122"/>
              <a:ea typeface="STFangsong" charset="-122"/>
            </a:endParaRPr>
          </a:p>
          <a:p>
            <a:pPr marL="285750" indent="-285750">
              <a:spcBef>
                <a:spcPts val="1000"/>
              </a:spcBef>
              <a:buFont typeface="Arial" panose="020B0604020202020204" pitchFamily="34" charset="0"/>
              <a:buChar char="•"/>
            </a:pPr>
            <a:r>
              <a:rPr kumimoji="1" lang="zh-CN" altLang="en-US" b="1" dirty="0">
                <a:latin typeface="STFangsong" charset="-122"/>
                <a:ea typeface="STFangsong" charset="-122"/>
              </a:rPr>
              <a:t>故预训练一个分类器去引导挑选出</a:t>
            </a:r>
            <a:r>
              <a:rPr kumimoji="1" lang="en-US" altLang="zh-CN" b="1" dirty="0">
                <a:latin typeface="STFangsong" charset="-122"/>
                <a:ea typeface="STFangsong" charset="-122"/>
              </a:rPr>
              <a:t>debias word</a:t>
            </a:r>
          </a:p>
          <a:p>
            <a:pPr marL="285750" indent="-285750">
              <a:spcBef>
                <a:spcPts val="1000"/>
              </a:spcBef>
              <a:buFont typeface="Arial" panose="020B0604020202020204" pitchFamily="34" charset="0"/>
              <a:buChar char="•"/>
            </a:pPr>
            <a:r>
              <a:rPr kumimoji="1" lang="en-US" altLang="zh-CN" b="1" dirty="0">
                <a:latin typeface="STFangsong" charset="-122"/>
                <a:ea typeface="STFangsong" charset="-122"/>
              </a:rPr>
              <a:t>total debias gain can be computed as a summation of weighted gain collected at each step generation</a:t>
            </a:r>
          </a:p>
        </p:txBody>
      </p:sp>
      <p:pic>
        <p:nvPicPr>
          <p:cNvPr id="7" name="图片 6">
            <a:extLst>
              <a:ext uri="{FF2B5EF4-FFF2-40B4-BE49-F238E27FC236}">
                <a16:creationId xmlns:a16="http://schemas.microsoft.com/office/drawing/2014/main" id="{D2C45C41-049B-4AA7-9368-BBC89D1E9F82}"/>
              </a:ext>
            </a:extLst>
          </p:cNvPr>
          <p:cNvPicPr>
            <a:picLocks noChangeAspect="1"/>
          </p:cNvPicPr>
          <p:nvPr/>
        </p:nvPicPr>
        <p:blipFill>
          <a:blip r:embed="rId3"/>
          <a:stretch>
            <a:fillRect/>
          </a:stretch>
        </p:blipFill>
        <p:spPr>
          <a:xfrm>
            <a:off x="621774" y="1980882"/>
            <a:ext cx="3400425" cy="4238625"/>
          </a:xfrm>
          <a:prstGeom prst="rect">
            <a:avLst/>
          </a:prstGeom>
        </p:spPr>
      </p:pic>
      <p:pic>
        <p:nvPicPr>
          <p:cNvPr id="9" name="图片 8">
            <a:extLst>
              <a:ext uri="{FF2B5EF4-FFF2-40B4-BE49-F238E27FC236}">
                <a16:creationId xmlns:a16="http://schemas.microsoft.com/office/drawing/2014/main" id="{F8991CC4-1A69-4706-B798-5944E3BFF7C8}"/>
              </a:ext>
            </a:extLst>
          </p:cNvPr>
          <p:cNvPicPr>
            <a:picLocks noChangeAspect="1"/>
          </p:cNvPicPr>
          <p:nvPr/>
        </p:nvPicPr>
        <p:blipFill>
          <a:blip r:embed="rId4"/>
          <a:stretch>
            <a:fillRect/>
          </a:stretch>
        </p:blipFill>
        <p:spPr>
          <a:xfrm>
            <a:off x="4816870" y="1822850"/>
            <a:ext cx="5962650" cy="866775"/>
          </a:xfrm>
          <a:prstGeom prst="rect">
            <a:avLst/>
          </a:prstGeom>
        </p:spPr>
      </p:pic>
      <p:pic>
        <p:nvPicPr>
          <p:cNvPr id="12" name="图片 11">
            <a:extLst>
              <a:ext uri="{FF2B5EF4-FFF2-40B4-BE49-F238E27FC236}">
                <a16:creationId xmlns:a16="http://schemas.microsoft.com/office/drawing/2014/main" id="{9D9A3E9F-C885-48CB-B7B1-1DAAA637715F}"/>
              </a:ext>
            </a:extLst>
          </p:cNvPr>
          <p:cNvPicPr>
            <a:picLocks noChangeAspect="1"/>
          </p:cNvPicPr>
          <p:nvPr/>
        </p:nvPicPr>
        <p:blipFill>
          <a:blip r:embed="rId5"/>
          <a:stretch>
            <a:fillRect/>
          </a:stretch>
        </p:blipFill>
        <p:spPr>
          <a:xfrm>
            <a:off x="7189076" y="2707394"/>
            <a:ext cx="3714782" cy="892234"/>
          </a:xfrm>
          <a:prstGeom prst="rect">
            <a:avLst/>
          </a:prstGeom>
        </p:spPr>
      </p:pic>
      <p:sp>
        <p:nvSpPr>
          <p:cNvPr id="17" name="对话气泡: 圆角矩形 16">
            <a:extLst>
              <a:ext uri="{FF2B5EF4-FFF2-40B4-BE49-F238E27FC236}">
                <a16:creationId xmlns:a16="http://schemas.microsoft.com/office/drawing/2014/main" id="{9F52F59B-9137-477F-BBE3-A14A23FAF041}"/>
              </a:ext>
            </a:extLst>
          </p:cNvPr>
          <p:cNvSpPr/>
          <p:nvPr/>
        </p:nvSpPr>
        <p:spPr>
          <a:xfrm>
            <a:off x="8513379" y="1037157"/>
            <a:ext cx="3520966" cy="661242"/>
          </a:xfrm>
          <a:prstGeom prst="wedgeRoundRectCallout">
            <a:avLst>
              <a:gd name="adj1" fmla="val -15999"/>
              <a:gd name="adj2" fmla="val 958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discounting factor which assigns historical tokens less weights</a:t>
            </a:r>
            <a:endParaRPr lang="zh-CN" altLang="en-US" dirty="0"/>
          </a:p>
        </p:txBody>
      </p:sp>
      <p:cxnSp>
        <p:nvCxnSpPr>
          <p:cNvPr id="14" name="直接箭头连接符 13">
            <a:extLst>
              <a:ext uri="{FF2B5EF4-FFF2-40B4-BE49-F238E27FC236}">
                <a16:creationId xmlns:a16="http://schemas.microsoft.com/office/drawing/2014/main" id="{65C26EB8-293B-4D65-914E-2FBCD5E991A7}"/>
              </a:ext>
            </a:extLst>
          </p:cNvPr>
          <p:cNvCxnSpPr>
            <a:cxnSpLocks/>
          </p:cNvCxnSpPr>
          <p:nvPr/>
        </p:nvCxnSpPr>
        <p:spPr>
          <a:xfrm flipH="1">
            <a:off x="7451834" y="2426866"/>
            <a:ext cx="2" cy="36337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1" name="对话气泡: 圆角矩形 20">
            <a:extLst>
              <a:ext uri="{FF2B5EF4-FFF2-40B4-BE49-F238E27FC236}">
                <a16:creationId xmlns:a16="http://schemas.microsoft.com/office/drawing/2014/main" id="{C85E775A-77AE-4F92-9218-F4C08030A94F}"/>
              </a:ext>
            </a:extLst>
          </p:cNvPr>
          <p:cNvSpPr/>
          <p:nvPr/>
        </p:nvSpPr>
        <p:spPr>
          <a:xfrm>
            <a:off x="4131176" y="3394259"/>
            <a:ext cx="3929647" cy="910003"/>
          </a:xfrm>
          <a:prstGeom prst="wedgeRoundRectCallout">
            <a:avLst>
              <a:gd name="adj1" fmla="val 38707"/>
              <a:gd name="adj2" fmla="val -7647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maximize cross-entropy loss to encourage neutral selection (</a:t>
            </a:r>
            <a:r>
              <a:rPr lang="en-US" altLang="zh-CN" dirty="0" err="1"/>
              <a:t>i.e</a:t>
            </a:r>
            <a:r>
              <a:rPr lang="en-US" altLang="zh-CN" dirty="0"/>
              <a:t>, </a:t>
            </a:r>
            <a:r>
              <a:rPr lang="en-US" altLang="zh-CN" dirty="0" err="1"/>
              <a:t>Pr</a:t>
            </a:r>
            <a:r>
              <a:rPr lang="en-US" altLang="zh-CN" dirty="0"/>
              <a:t>(y = 1) = </a:t>
            </a:r>
            <a:r>
              <a:rPr lang="en-US" altLang="zh-CN" dirty="0" err="1"/>
              <a:t>Pr</a:t>
            </a:r>
            <a:r>
              <a:rPr lang="en-US" altLang="zh-CN" dirty="0"/>
              <a:t>(y = 0) → 0.5).</a:t>
            </a:r>
            <a:endParaRPr lang="zh-CN" altLang="en-US" dirty="0"/>
          </a:p>
        </p:txBody>
      </p:sp>
    </p:spTree>
    <p:extLst>
      <p:ext uri="{BB962C8B-B14F-4D97-AF65-F5344CB8AC3E}">
        <p14:creationId xmlns:p14="http://schemas.microsoft.com/office/powerpoint/2010/main" val="31144855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b="1" dirty="0">
                <a:solidFill>
                  <a:schemeClr val="accent1">
                    <a:lumMod val="75000"/>
                  </a:schemeClr>
                </a:solidFill>
              </a:rPr>
              <a:t>讨论提纲</a:t>
            </a:r>
          </a:p>
        </p:txBody>
      </p:sp>
      <p:sp>
        <p:nvSpPr>
          <p:cNvPr id="4" name="矩形 3"/>
          <p:cNvSpPr/>
          <p:nvPr/>
        </p:nvSpPr>
        <p:spPr>
          <a:xfrm>
            <a:off x="2041994" y="1731513"/>
            <a:ext cx="4929208" cy="495300"/>
          </a:xfrm>
          <a:prstGeom prst="rect">
            <a:avLst/>
          </a:prstGeom>
          <a:solidFill>
            <a:srgbClr val="BFD1DE"/>
          </a:solidFill>
          <a:ln>
            <a:solidFill>
              <a:srgbClr val="00009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3200" b="0" i="0" u="none" strike="noStrike" kern="0" cap="none" spc="0" normalizeH="0" baseline="0" noProof="0" dirty="0">
              <a:ln>
                <a:noFill/>
              </a:ln>
              <a:solidFill>
                <a:srgbClr val="C00000"/>
              </a:solidFill>
              <a:effectLst/>
              <a:uLnTx/>
              <a:uFillTx/>
              <a:latin typeface="Times New Roman"/>
              <a:ea typeface="黑体"/>
              <a:cs typeface="Times New Roman"/>
            </a:endParaRPr>
          </a:p>
        </p:txBody>
      </p:sp>
      <p:sp>
        <p:nvSpPr>
          <p:cNvPr id="5" name="矩形 4"/>
          <p:cNvSpPr/>
          <p:nvPr/>
        </p:nvSpPr>
        <p:spPr>
          <a:xfrm>
            <a:off x="2041993" y="1628326"/>
            <a:ext cx="7867117" cy="636587"/>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sz="3200" b="1" kern="0" dirty="0">
                <a:solidFill>
                  <a:schemeClr val="tx1"/>
                </a:solidFill>
                <a:latin typeface="Times New Roman"/>
                <a:ea typeface="黑体"/>
                <a:cs typeface="Times New Roman"/>
              </a:rPr>
              <a:t>会议新趋势理解</a:t>
            </a:r>
            <a:endParaRPr kumimoji="0" lang="zh-CN" altLang="en-US" sz="3200" b="1" i="0" u="none" strike="noStrike" kern="0" cap="none" spc="0" normalizeH="0" baseline="0" noProof="0" dirty="0">
              <a:ln>
                <a:noFill/>
              </a:ln>
              <a:solidFill>
                <a:schemeClr val="tx1"/>
              </a:solidFill>
              <a:effectLst/>
              <a:uLnTx/>
              <a:uFillTx/>
              <a:latin typeface="Times New Roman"/>
              <a:ea typeface="黑体"/>
              <a:cs typeface="Times New Roman"/>
            </a:endParaRPr>
          </a:p>
        </p:txBody>
      </p:sp>
      <p:sp>
        <p:nvSpPr>
          <p:cNvPr id="6" name="矩形 5"/>
          <p:cNvSpPr/>
          <p:nvPr/>
        </p:nvSpPr>
        <p:spPr>
          <a:xfrm>
            <a:off x="1408581" y="1628326"/>
            <a:ext cx="633412" cy="64452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chemeClr val="bg1"/>
                </a:solidFill>
                <a:effectLst/>
                <a:uLnTx/>
                <a:uFillTx/>
                <a:latin typeface="Times New Roman"/>
                <a:ea typeface="黑体"/>
                <a:cs typeface="Times New Roman"/>
              </a:rPr>
              <a:t>1</a:t>
            </a:r>
            <a:endParaRPr kumimoji="0" lang="zh-CN" altLang="en-US" sz="3200" b="1" i="0" u="none" strike="noStrike" kern="0" cap="none" spc="0" normalizeH="0" baseline="0" noProof="0" dirty="0">
              <a:ln>
                <a:noFill/>
              </a:ln>
              <a:solidFill>
                <a:schemeClr val="bg1"/>
              </a:solidFill>
              <a:effectLst/>
              <a:uLnTx/>
              <a:uFillTx/>
              <a:latin typeface="Times New Roman"/>
              <a:ea typeface="黑体"/>
              <a:cs typeface="Times New Roman"/>
            </a:endParaRPr>
          </a:p>
        </p:txBody>
      </p:sp>
      <p:sp>
        <p:nvSpPr>
          <p:cNvPr id="7" name="矩形 6"/>
          <p:cNvSpPr/>
          <p:nvPr/>
        </p:nvSpPr>
        <p:spPr>
          <a:xfrm>
            <a:off x="1408581" y="2782913"/>
            <a:ext cx="633412" cy="633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chemeClr val="bg1"/>
                </a:solidFill>
                <a:effectLst/>
                <a:uLnTx/>
                <a:uFillTx/>
                <a:latin typeface="Times New Roman"/>
                <a:ea typeface="黑体"/>
                <a:cs typeface="Times New Roman"/>
              </a:rPr>
              <a:t>2</a:t>
            </a:r>
            <a:endParaRPr kumimoji="0" lang="zh-CN" altLang="en-US" sz="3200" b="1" i="0" u="none" strike="noStrike" kern="0" cap="none" spc="0" normalizeH="0" baseline="0" noProof="0" dirty="0">
              <a:ln>
                <a:noFill/>
              </a:ln>
              <a:solidFill>
                <a:schemeClr val="bg1"/>
              </a:solidFill>
              <a:effectLst/>
              <a:uLnTx/>
              <a:uFillTx/>
              <a:latin typeface="Times New Roman"/>
              <a:ea typeface="黑体"/>
              <a:cs typeface="Times New Roman"/>
            </a:endParaRPr>
          </a:p>
        </p:txBody>
      </p:sp>
      <p:sp>
        <p:nvSpPr>
          <p:cNvPr id="8" name="矩形 7"/>
          <p:cNvSpPr/>
          <p:nvPr/>
        </p:nvSpPr>
        <p:spPr>
          <a:xfrm>
            <a:off x="2041993" y="3930923"/>
            <a:ext cx="7867117" cy="630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DengXian" charset="-122"/>
                <a:ea typeface="DengXian" charset="-122"/>
              </a:defRPr>
            </a:lvl1pPr>
            <a:lvl2pPr marL="742950" indent="-285750">
              <a:defRPr kumimoji="1" sz="2400">
                <a:solidFill>
                  <a:schemeClr val="tx1"/>
                </a:solidFill>
                <a:latin typeface="DengXian" charset="-122"/>
                <a:ea typeface="DengXian" charset="-122"/>
              </a:defRPr>
            </a:lvl2pPr>
            <a:lvl3pPr marL="1143000" indent="-228600">
              <a:defRPr kumimoji="1" sz="2400">
                <a:solidFill>
                  <a:schemeClr val="tx1"/>
                </a:solidFill>
                <a:latin typeface="DengXian" charset="-122"/>
                <a:ea typeface="DengXian" charset="-122"/>
              </a:defRPr>
            </a:lvl3pPr>
            <a:lvl4pPr marL="1600200" indent="-228600">
              <a:defRPr kumimoji="1" sz="2400">
                <a:solidFill>
                  <a:schemeClr val="tx1"/>
                </a:solidFill>
                <a:latin typeface="DengXian" charset="-122"/>
                <a:ea typeface="DengXian" charset="-122"/>
              </a:defRPr>
            </a:lvl4pPr>
            <a:lvl5pPr marL="2057400" indent="-228600">
              <a:defRPr kumimoji="1" sz="2400">
                <a:solidFill>
                  <a:schemeClr val="tx1"/>
                </a:solidFill>
                <a:latin typeface="DengXian" charset="-122"/>
                <a:ea typeface="DengXian" charset="-122"/>
              </a:defRPr>
            </a:lvl5pPr>
            <a:lvl6pPr marL="2514600" indent="-228600" eaLnBrk="0" fontAlgn="base" hangingPunct="0">
              <a:spcBef>
                <a:spcPct val="0"/>
              </a:spcBef>
              <a:spcAft>
                <a:spcPct val="0"/>
              </a:spcAft>
              <a:defRPr kumimoji="1" sz="2400">
                <a:solidFill>
                  <a:schemeClr val="tx1"/>
                </a:solidFill>
                <a:latin typeface="DengXian" charset="-122"/>
                <a:ea typeface="DengXian" charset="-122"/>
              </a:defRPr>
            </a:lvl6pPr>
            <a:lvl7pPr marL="2971800" indent="-228600" eaLnBrk="0" fontAlgn="base" hangingPunct="0">
              <a:spcBef>
                <a:spcPct val="0"/>
              </a:spcBef>
              <a:spcAft>
                <a:spcPct val="0"/>
              </a:spcAft>
              <a:defRPr kumimoji="1" sz="2400">
                <a:solidFill>
                  <a:schemeClr val="tx1"/>
                </a:solidFill>
                <a:latin typeface="DengXian" charset="-122"/>
                <a:ea typeface="DengXian" charset="-122"/>
              </a:defRPr>
            </a:lvl7pPr>
            <a:lvl8pPr marL="3429000" indent="-228600" eaLnBrk="0" fontAlgn="base" hangingPunct="0">
              <a:spcBef>
                <a:spcPct val="0"/>
              </a:spcBef>
              <a:spcAft>
                <a:spcPct val="0"/>
              </a:spcAft>
              <a:defRPr kumimoji="1" sz="2400">
                <a:solidFill>
                  <a:schemeClr val="tx1"/>
                </a:solidFill>
                <a:latin typeface="DengXian" charset="-122"/>
                <a:ea typeface="DengXian" charset="-122"/>
              </a:defRPr>
            </a:lvl8pPr>
            <a:lvl9pPr marL="3886200" indent="-228600" eaLnBrk="0" fontAlgn="base" hangingPunct="0">
              <a:spcBef>
                <a:spcPct val="0"/>
              </a:spcBef>
              <a:spcAft>
                <a:spcPct val="0"/>
              </a:spcAft>
              <a:defRPr kumimoji="1" sz="2400">
                <a:solidFill>
                  <a:schemeClr val="tx1"/>
                </a:solidFill>
                <a:latin typeface="DengXian" charset="-122"/>
                <a:ea typeface="DengXian" charset="-122"/>
              </a:defRPr>
            </a:lvl9pPr>
          </a:lstStyle>
          <a:p>
            <a:pPr lvl="0" algn="ctr">
              <a:defRPr/>
            </a:pPr>
            <a:r>
              <a:rPr kumimoji="0" lang="en-US" altLang="zh-CN" sz="3200" b="1" kern="0" dirty="0">
                <a:latin typeface="Times New Roman"/>
                <a:ea typeface="黑体"/>
                <a:cs typeface="Times New Roman"/>
              </a:rPr>
              <a:t>best paper runners up</a:t>
            </a:r>
            <a:r>
              <a:rPr kumimoji="0" lang="zh-CN" altLang="en-US" sz="3200" b="1" kern="0" dirty="0">
                <a:latin typeface="Times New Roman"/>
                <a:ea typeface="黑体"/>
                <a:cs typeface="Times New Roman"/>
              </a:rPr>
              <a:t>推荐论文</a:t>
            </a:r>
            <a:endParaRPr kumimoji="0" lang="zh-CN" altLang="en-US" sz="3200" b="1" i="0" u="none" strike="noStrike" kern="0" cap="none" spc="0" normalizeH="0" baseline="0" noProof="0" dirty="0">
              <a:ln>
                <a:noFill/>
              </a:ln>
              <a:solidFill>
                <a:schemeClr val="tx1"/>
              </a:solidFill>
              <a:effectLst/>
              <a:uLnTx/>
              <a:uFillTx/>
              <a:latin typeface="Times New Roman"/>
              <a:ea typeface="黑体"/>
              <a:cs typeface="Times New Roman"/>
            </a:endParaRPr>
          </a:p>
        </p:txBody>
      </p:sp>
      <p:sp>
        <p:nvSpPr>
          <p:cNvPr id="9" name="矩形 8"/>
          <p:cNvSpPr/>
          <p:nvPr/>
        </p:nvSpPr>
        <p:spPr>
          <a:xfrm>
            <a:off x="1408581" y="3927748"/>
            <a:ext cx="633412" cy="633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1" i="0" u="none" strike="noStrike" kern="0" cap="none" spc="0" normalizeH="0" baseline="0" noProof="0" dirty="0">
                <a:ln>
                  <a:noFill/>
                </a:ln>
                <a:solidFill>
                  <a:schemeClr val="bg1"/>
                </a:solidFill>
                <a:effectLst/>
                <a:uLnTx/>
                <a:uFillTx/>
                <a:latin typeface="Times New Roman"/>
                <a:ea typeface="黑体"/>
                <a:cs typeface="Times New Roman"/>
              </a:rPr>
              <a:t>3</a:t>
            </a:r>
            <a:endParaRPr kumimoji="0" lang="zh-CN" altLang="en-US" sz="3200" b="1" i="0" u="none" strike="noStrike" kern="0" cap="none" spc="0" normalizeH="0" baseline="0" noProof="0" dirty="0">
              <a:ln>
                <a:noFill/>
              </a:ln>
              <a:solidFill>
                <a:schemeClr val="bg1"/>
              </a:solidFill>
              <a:effectLst/>
              <a:uLnTx/>
              <a:uFillTx/>
              <a:latin typeface="Times New Roman"/>
              <a:ea typeface="黑体"/>
              <a:cs typeface="Times New Roman"/>
            </a:endParaRPr>
          </a:p>
        </p:txBody>
      </p:sp>
      <p:sp>
        <p:nvSpPr>
          <p:cNvPr id="10" name="矩形 9"/>
          <p:cNvSpPr/>
          <p:nvPr/>
        </p:nvSpPr>
        <p:spPr>
          <a:xfrm>
            <a:off x="2041993" y="2781326"/>
            <a:ext cx="7867117" cy="6350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DengXian" charset="-122"/>
                <a:ea typeface="DengXian" charset="-122"/>
              </a:defRPr>
            </a:lvl1pPr>
            <a:lvl2pPr marL="742950" indent="-285750">
              <a:defRPr kumimoji="1" sz="2400">
                <a:solidFill>
                  <a:schemeClr val="tx1"/>
                </a:solidFill>
                <a:latin typeface="DengXian" charset="-122"/>
                <a:ea typeface="DengXian" charset="-122"/>
              </a:defRPr>
            </a:lvl2pPr>
            <a:lvl3pPr marL="1143000" indent="-228600">
              <a:defRPr kumimoji="1" sz="2400">
                <a:solidFill>
                  <a:schemeClr val="tx1"/>
                </a:solidFill>
                <a:latin typeface="DengXian" charset="-122"/>
                <a:ea typeface="DengXian" charset="-122"/>
              </a:defRPr>
            </a:lvl3pPr>
            <a:lvl4pPr marL="1600200" indent="-228600">
              <a:defRPr kumimoji="1" sz="2400">
                <a:solidFill>
                  <a:schemeClr val="tx1"/>
                </a:solidFill>
                <a:latin typeface="DengXian" charset="-122"/>
                <a:ea typeface="DengXian" charset="-122"/>
              </a:defRPr>
            </a:lvl4pPr>
            <a:lvl5pPr marL="2057400" indent="-228600">
              <a:defRPr kumimoji="1" sz="2400">
                <a:solidFill>
                  <a:schemeClr val="tx1"/>
                </a:solidFill>
                <a:latin typeface="DengXian" charset="-122"/>
                <a:ea typeface="DengXian" charset="-122"/>
              </a:defRPr>
            </a:lvl5pPr>
            <a:lvl6pPr marL="2514600" indent="-228600" eaLnBrk="0" fontAlgn="base" hangingPunct="0">
              <a:spcBef>
                <a:spcPct val="0"/>
              </a:spcBef>
              <a:spcAft>
                <a:spcPct val="0"/>
              </a:spcAft>
              <a:defRPr kumimoji="1" sz="2400">
                <a:solidFill>
                  <a:schemeClr val="tx1"/>
                </a:solidFill>
                <a:latin typeface="DengXian" charset="-122"/>
                <a:ea typeface="DengXian" charset="-122"/>
              </a:defRPr>
            </a:lvl6pPr>
            <a:lvl7pPr marL="2971800" indent="-228600" eaLnBrk="0" fontAlgn="base" hangingPunct="0">
              <a:spcBef>
                <a:spcPct val="0"/>
              </a:spcBef>
              <a:spcAft>
                <a:spcPct val="0"/>
              </a:spcAft>
              <a:defRPr kumimoji="1" sz="2400">
                <a:solidFill>
                  <a:schemeClr val="tx1"/>
                </a:solidFill>
                <a:latin typeface="DengXian" charset="-122"/>
                <a:ea typeface="DengXian" charset="-122"/>
              </a:defRPr>
            </a:lvl7pPr>
            <a:lvl8pPr marL="3429000" indent="-228600" eaLnBrk="0" fontAlgn="base" hangingPunct="0">
              <a:spcBef>
                <a:spcPct val="0"/>
              </a:spcBef>
              <a:spcAft>
                <a:spcPct val="0"/>
              </a:spcAft>
              <a:defRPr kumimoji="1" sz="2400">
                <a:solidFill>
                  <a:schemeClr val="tx1"/>
                </a:solidFill>
                <a:latin typeface="DengXian" charset="-122"/>
                <a:ea typeface="DengXian" charset="-122"/>
              </a:defRPr>
            </a:lvl8pPr>
            <a:lvl9pPr marL="3886200" indent="-228600" eaLnBrk="0" fontAlgn="base" hangingPunct="0">
              <a:spcBef>
                <a:spcPct val="0"/>
              </a:spcBef>
              <a:spcAft>
                <a:spcPct val="0"/>
              </a:spcAft>
              <a:defRPr kumimoji="1" sz="2400">
                <a:solidFill>
                  <a:schemeClr val="tx1"/>
                </a:solidFill>
                <a:latin typeface="DengXian" charset="-122"/>
                <a:ea typeface="DengXian" charset="-122"/>
              </a:defRPr>
            </a:lvl9pPr>
          </a:lstStyle>
          <a:p>
            <a:pPr lvl="0" algn="ctr">
              <a:defRPr/>
            </a:pPr>
            <a:r>
              <a:rPr kumimoji="0" lang="en-US" altLang="zh-CN" sz="3200" b="1" kern="0" dirty="0">
                <a:latin typeface="Times New Roman"/>
                <a:ea typeface="黑体"/>
                <a:cs typeface="Times New Roman"/>
              </a:rPr>
              <a:t>best paper</a:t>
            </a:r>
            <a:r>
              <a:rPr kumimoji="0" lang="zh-CN" altLang="en-US" sz="3200" b="1" kern="0" dirty="0">
                <a:latin typeface="Times New Roman"/>
                <a:ea typeface="黑体"/>
                <a:cs typeface="Times New Roman"/>
              </a:rPr>
              <a:t>简要介绍</a:t>
            </a:r>
            <a:endParaRPr kumimoji="0" lang="zh-CN" altLang="en-US" sz="3200" b="1" i="0" u="none" strike="noStrike" kern="0" cap="none" spc="0" normalizeH="0" baseline="0" noProof="0" dirty="0">
              <a:ln>
                <a:noFill/>
              </a:ln>
              <a:solidFill>
                <a:schemeClr val="tx1"/>
              </a:solidFill>
              <a:effectLst/>
              <a:uLnTx/>
              <a:uFillTx/>
              <a:latin typeface="Times New Roman"/>
              <a:ea typeface="黑体"/>
              <a:cs typeface="Times New Roman"/>
            </a:endParaRPr>
          </a:p>
        </p:txBody>
      </p:sp>
      <p:sp>
        <p:nvSpPr>
          <p:cNvPr id="11" name="矩形 10"/>
          <p:cNvSpPr/>
          <p:nvPr/>
        </p:nvSpPr>
        <p:spPr>
          <a:xfrm>
            <a:off x="2041993" y="5072583"/>
            <a:ext cx="7867117" cy="630238"/>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DengXian" charset="-122"/>
                <a:ea typeface="DengXian" charset="-122"/>
              </a:defRPr>
            </a:lvl1pPr>
            <a:lvl2pPr marL="742950" indent="-285750">
              <a:defRPr kumimoji="1" sz="2400">
                <a:solidFill>
                  <a:schemeClr val="tx1"/>
                </a:solidFill>
                <a:latin typeface="DengXian" charset="-122"/>
                <a:ea typeface="DengXian" charset="-122"/>
              </a:defRPr>
            </a:lvl2pPr>
            <a:lvl3pPr marL="1143000" indent="-228600">
              <a:defRPr kumimoji="1" sz="2400">
                <a:solidFill>
                  <a:schemeClr val="tx1"/>
                </a:solidFill>
                <a:latin typeface="DengXian" charset="-122"/>
                <a:ea typeface="DengXian" charset="-122"/>
              </a:defRPr>
            </a:lvl3pPr>
            <a:lvl4pPr marL="1600200" indent="-228600">
              <a:defRPr kumimoji="1" sz="2400">
                <a:solidFill>
                  <a:schemeClr val="tx1"/>
                </a:solidFill>
                <a:latin typeface="DengXian" charset="-122"/>
                <a:ea typeface="DengXian" charset="-122"/>
              </a:defRPr>
            </a:lvl4pPr>
            <a:lvl5pPr marL="2057400" indent="-228600">
              <a:defRPr kumimoji="1" sz="2400">
                <a:solidFill>
                  <a:schemeClr val="tx1"/>
                </a:solidFill>
                <a:latin typeface="DengXian" charset="-122"/>
                <a:ea typeface="DengXian" charset="-122"/>
              </a:defRPr>
            </a:lvl5pPr>
            <a:lvl6pPr marL="2514600" indent="-228600" eaLnBrk="0" fontAlgn="base" hangingPunct="0">
              <a:spcBef>
                <a:spcPct val="0"/>
              </a:spcBef>
              <a:spcAft>
                <a:spcPct val="0"/>
              </a:spcAft>
              <a:defRPr kumimoji="1" sz="2400">
                <a:solidFill>
                  <a:schemeClr val="tx1"/>
                </a:solidFill>
                <a:latin typeface="DengXian" charset="-122"/>
                <a:ea typeface="DengXian" charset="-122"/>
              </a:defRPr>
            </a:lvl6pPr>
            <a:lvl7pPr marL="2971800" indent="-228600" eaLnBrk="0" fontAlgn="base" hangingPunct="0">
              <a:spcBef>
                <a:spcPct val="0"/>
              </a:spcBef>
              <a:spcAft>
                <a:spcPct val="0"/>
              </a:spcAft>
              <a:defRPr kumimoji="1" sz="2400">
                <a:solidFill>
                  <a:schemeClr val="tx1"/>
                </a:solidFill>
                <a:latin typeface="DengXian" charset="-122"/>
                <a:ea typeface="DengXian" charset="-122"/>
              </a:defRPr>
            </a:lvl7pPr>
            <a:lvl8pPr marL="3429000" indent="-228600" eaLnBrk="0" fontAlgn="base" hangingPunct="0">
              <a:spcBef>
                <a:spcPct val="0"/>
              </a:spcBef>
              <a:spcAft>
                <a:spcPct val="0"/>
              </a:spcAft>
              <a:defRPr kumimoji="1" sz="2400">
                <a:solidFill>
                  <a:schemeClr val="tx1"/>
                </a:solidFill>
                <a:latin typeface="DengXian" charset="-122"/>
                <a:ea typeface="DengXian" charset="-122"/>
              </a:defRPr>
            </a:lvl8pPr>
            <a:lvl9pPr marL="3886200" indent="-228600" eaLnBrk="0" fontAlgn="base" hangingPunct="0">
              <a:spcBef>
                <a:spcPct val="0"/>
              </a:spcBef>
              <a:spcAft>
                <a:spcPct val="0"/>
              </a:spcAft>
              <a:defRPr kumimoji="1" sz="2400">
                <a:solidFill>
                  <a:schemeClr val="tx1"/>
                </a:solidFill>
                <a:latin typeface="DengXian" charset="-122"/>
                <a:ea typeface="DengXian"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200" b="1" i="0" u="none" strike="noStrike" kern="0" cap="none" spc="0" normalizeH="0" baseline="0" noProof="0" dirty="0">
                <a:ln>
                  <a:noFill/>
                </a:ln>
                <a:solidFill>
                  <a:schemeClr val="tx1"/>
                </a:solidFill>
                <a:effectLst/>
                <a:uLnTx/>
                <a:uFillTx/>
                <a:latin typeface="Times New Roman"/>
                <a:ea typeface="黑体"/>
                <a:cs typeface="Times New Roman"/>
              </a:rPr>
              <a:t>个人推荐论文</a:t>
            </a:r>
          </a:p>
        </p:txBody>
      </p:sp>
      <p:sp>
        <p:nvSpPr>
          <p:cNvPr id="12" name="矩形 11"/>
          <p:cNvSpPr/>
          <p:nvPr/>
        </p:nvSpPr>
        <p:spPr>
          <a:xfrm>
            <a:off x="1408581" y="5069408"/>
            <a:ext cx="633412" cy="633413"/>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3200" b="1" kern="0" dirty="0">
                <a:solidFill>
                  <a:schemeClr val="bg1"/>
                </a:solidFill>
                <a:latin typeface="Times New Roman"/>
                <a:ea typeface="黑体"/>
                <a:cs typeface="Times New Roman"/>
              </a:rPr>
              <a:t>4</a:t>
            </a:r>
            <a:endParaRPr kumimoji="0" lang="zh-CN" altLang="en-US" sz="3200" b="1" i="0" u="none" strike="noStrike" kern="0" cap="none" spc="0" normalizeH="0" baseline="0" noProof="0" dirty="0">
              <a:ln>
                <a:noFill/>
              </a:ln>
              <a:solidFill>
                <a:schemeClr val="bg1"/>
              </a:solidFill>
              <a:effectLst/>
              <a:uLnTx/>
              <a:uFillTx/>
              <a:latin typeface="Times New Roman"/>
              <a:ea typeface="黑体"/>
              <a:cs typeface="Times New Roman"/>
            </a:endParaRPr>
          </a:p>
        </p:txBody>
      </p:sp>
    </p:spTree>
    <p:extLst>
      <p:ext uri="{BB962C8B-B14F-4D97-AF65-F5344CB8AC3E}">
        <p14:creationId xmlns:p14="http://schemas.microsoft.com/office/powerpoint/2010/main" val="1310855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6160169" y="1171476"/>
            <a:ext cx="4568791" cy="510011"/>
          </a:xfrm>
          <a:prstGeom prst="rect">
            <a:avLst/>
          </a:prstGeom>
        </p:spPr>
        <p:txBody>
          <a:bodyPr wrap="square">
            <a:spAutoFit/>
          </a:bodyPr>
          <a:lstStyle/>
          <a:p>
            <a:pPr>
              <a:lnSpc>
                <a:spcPct val="150000"/>
              </a:lnSpc>
              <a:spcBef>
                <a:spcPts val="1000"/>
              </a:spcBef>
            </a:pPr>
            <a:r>
              <a:rPr kumimoji="1" lang="en-US" altLang="zh-CN" sz="2000" b="1" dirty="0">
                <a:latin typeface="STFangsong" charset="-122"/>
                <a:ea typeface="STFangsong" charset="-122"/>
              </a:rPr>
              <a:t>Reinforced Calibration</a:t>
            </a:r>
          </a:p>
        </p:txBody>
      </p:sp>
      <p:pic>
        <p:nvPicPr>
          <p:cNvPr id="3" name="图片 2">
            <a:extLst>
              <a:ext uri="{FF2B5EF4-FFF2-40B4-BE49-F238E27FC236}">
                <a16:creationId xmlns:a16="http://schemas.microsoft.com/office/drawing/2014/main" id="{DF9E591A-0EAF-4DEE-BBDB-1BE5CE7FEE0B}"/>
              </a:ext>
            </a:extLst>
          </p:cNvPr>
          <p:cNvPicPr>
            <a:picLocks noChangeAspect="1"/>
          </p:cNvPicPr>
          <p:nvPr/>
        </p:nvPicPr>
        <p:blipFill>
          <a:blip r:embed="rId3"/>
          <a:stretch>
            <a:fillRect/>
          </a:stretch>
        </p:blipFill>
        <p:spPr>
          <a:xfrm>
            <a:off x="760029" y="1123950"/>
            <a:ext cx="5010150" cy="5734050"/>
          </a:xfrm>
          <a:prstGeom prst="rect">
            <a:avLst/>
          </a:prstGeom>
        </p:spPr>
      </p:pic>
      <p:sp>
        <p:nvSpPr>
          <p:cNvPr id="13" name="矩形 12">
            <a:extLst>
              <a:ext uri="{FF2B5EF4-FFF2-40B4-BE49-F238E27FC236}">
                <a16:creationId xmlns:a16="http://schemas.microsoft.com/office/drawing/2014/main" id="{40487601-995E-4DA6-8859-BE3B32F4D58B}"/>
              </a:ext>
            </a:extLst>
          </p:cNvPr>
          <p:cNvSpPr/>
          <p:nvPr/>
        </p:nvSpPr>
        <p:spPr>
          <a:xfrm>
            <a:off x="1308437" y="5061951"/>
            <a:ext cx="3176819" cy="1152899"/>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对话气泡: 圆角矩形 20">
            <a:extLst>
              <a:ext uri="{FF2B5EF4-FFF2-40B4-BE49-F238E27FC236}">
                <a16:creationId xmlns:a16="http://schemas.microsoft.com/office/drawing/2014/main" id="{C85E775A-77AE-4F92-9218-F4C08030A94F}"/>
              </a:ext>
            </a:extLst>
          </p:cNvPr>
          <p:cNvSpPr/>
          <p:nvPr/>
        </p:nvSpPr>
        <p:spPr>
          <a:xfrm>
            <a:off x="5741922" y="5183398"/>
            <a:ext cx="3929647" cy="910003"/>
          </a:xfrm>
          <a:prstGeom prst="wedgeRoundRectCallout">
            <a:avLst>
              <a:gd name="adj1" fmla="val -77104"/>
              <a:gd name="adj2" fmla="val 91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Dynamic balance the strength of debias (debias reward) and semantic coherence (KL constraint)</a:t>
            </a:r>
            <a:endParaRPr lang="zh-CN" altLang="en-US" dirty="0"/>
          </a:p>
        </p:txBody>
      </p:sp>
      <p:pic>
        <p:nvPicPr>
          <p:cNvPr id="4" name="图片 3">
            <a:extLst>
              <a:ext uri="{FF2B5EF4-FFF2-40B4-BE49-F238E27FC236}">
                <a16:creationId xmlns:a16="http://schemas.microsoft.com/office/drawing/2014/main" id="{E9AB776A-E694-469C-AAC2-D90854F22F9B}"/>
              </a:ext>
            </a:extLst>
          </p:cNvPr>
          <p:cNvPicPr>
            <a:picLocks noChangeAspect="1"/>
          </p:cNvPicPr>
          <p:nvPr/>
        </p:nvPicPr>
        <p:blipFill>
          <a:blip r:embed="rId4"/>
          <a:stretch>
            <a:fillRect/>
          </a:stretch>
        </p:blipFill>
        <p:spPr>
          <a:xfrm>
            <a:off x="6252505" y="1731543"/>
            <a:ext cx="4752975" cy="1514475"/>
          </a:xfrm>
          <a:prstGeom prst="rect">
            <a:avLst/>
          </a:prstGeom>
        </p:spPr>
      </p:pic>
      <p:pic>
        <p:nvPicPr>
          <p:cNvPr id="5" name="图片 4">
            <a:extLst>
              <a:ext uri="{FF2B5EF4-FFF2-40B4-BE49-F238E27FC236}">
                <a16:creationId xmlns:a16="http://schemas.microsoft.com/office/drawing/2014/main" id="{E95ECB61-8D2D-4A95-9F64-2A9129FD67C3}"/>
              </a:ext>
            </a:extLst>
          </p:cNvPr>
          <p:cNvPicPr>
            <a:picLocks noChangeAspect="1"/>
          </p:cNvPicPr>
          <p:nvPr/>
        </p:nvPicPr>
        <p:blipFill>
          <a:blip r:embed="rId5"/>
          <a:stretch>
            <a:fillRect/>
          </a:stretch>
        </p:blipFill>
        <p:spPr>
          <a:xfrm>
            <a:off x="6160169" y="3343600"/>
            <a:ext cx="4772025" cy="771525"/>
          </a:xfrm>
          <a:prstGeom prst="rect">
            <a:avLst/>
          </a:prstGeom>
        </p:spPr>
      </p:pic>
      <p:cxnSp>
        <p:nvCxnSpPr>
          <p:cNvPr id="15" name="直接箭头连接符 14">
            <a:extLst>
              <a:ext uri="{FF2B5EF4-FFF2-40B4-BE49-F238E27FC236}">
                <a16:creationId xmlns:a16="http://schemas.microsoft.com/office/drawing/2014/main" id="{3999607B-D582-4678-B253-066EF22FDE79}"/>
              </a:ext>
            </a:extLst>
          </p:cNvPr>
          <p:cNvCxnSpPr>
            <a:cxnSpLocks/>
          </p:cNvCxnSpPr>
          <p:nvPr/>
        </p:nvCxnSpPr>
        <p:spPr>
          <a:xfrm flipH="1">
            <a:off x="4866290" y="2215624"/>
            <a:ext cx="1386218" cy="69813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4BDE23EF-0E8E-4F51-9944-684D91F446A4}"/>
              </a:ext>
            </a:extLst>
          </p:cNvPr>
          <p:cNvCxnSpPr>
            <a:cxnSpLocks/>
          </p:cNvCxnSpPr>
          <p:nvPr/>
        </p:nvCxnSpPr>
        <p:spPr>
          <a:xfrm flipH="1" flipV="1">
            <a:off x="4866290" y="3473759"/>
            <a:ext cx="1098884" cy="30425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对话气泡: 圆角矩形 21">
            <a:extLst>
              <a:ext uri="{FF2B5EF4-FFF2-40B4-BE49-F238E27FC236}">
                <a16:creationId xmlns:a16="http://schemas.microsoft.com/office/drawing/2014/main" id="{0E74F2D7-8C93-4DA7-9E87-CCA0CABF3358}"/>
              </a:ext>
            </a:extLst>
          </p:cNvPr>
          <p:cNvSpPr/>
          <p:nvPr/>
        </p:nvSpPr>
        <p:spPr>
          <a:xfrm>
            <a:off x="6515100" y="4089961"/>
            <a:ext cx="5256486" cy="910003"/>
          </a:xfrm>
          <a:prstGeom prst="wedgeRoundRectCallout">
            <a:avLst>
              <a:gd name="adj1" fmla="val -82703"/>
              <a:gd name="adj2" fmla="val 899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auxiliary constraint in case the debias policy drifts too far away from the vanilla policy causing low readability</a:t>
            </a:r>
            <a:endParaRPr lang="zh-CN" altLang="en-US" dirty="0"/>
          </a:p>
        </p:txBody>
      </p:sp>
    </p:spTree>
    <p:extLst>
      <p:ext uri="{BB962C8B-B14F-4D97-AF65-F5344CB8AC3E}">
        <p14:creationId xmlns:p14="http://schemas.microsoft.com/office/powerpoint/2010/main" val="2184812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199" y="1159110"/>
            <a:ext cx="10668857" cy="2462918"/>
          </a:xfrm>
          <a:prstGeom prst="rect">
            <a:avLst/>
          </a:prstGeom>
        </p:spPr>
        <p:txBody>
          <a:bodyPr wrap="square">
            <a:spAutoFit/>
          </a:bodyPr>
          <a:lstStyle/>
          <a:p>
            <a:pPr>
              <a:lnSpc>
                <a:spcPct val="150000"/>
              </a:lnSpc>
              <a:spcBef>
                <a:spcPts val="1000"/>
              </a:spcBef>
            </a:pPr>
            <a:r>
              <a:rPr kumimoji="1" lang="en-US" altLang="zh-CN" b="1" dirty="0" err="1">
                <a:latin typeface="Microsoft YaHei" charset="-122"/>
                <a:ea typeface="Microsoft YaHei" charset="-122"/>
              </a:rPr>
              <a:t>Rerult</a:t>
            </a:r>
            <a:r>
              <a:rPr kumimoji="1" lang="zh-CN" altLang="en-US" b="1" dirty="0">
                <a:latin typeface="Microsoft YaHei" charset="-122"/>
                <a:ea typeface="Microsoft YaHei" charset="-122"/>
              </a:rPr>
              <a:t>：</a:t>
            </a:r>
            <a:endParaRPr kumimoji="1" lang="en-US" altLang="zh-CN" b="1" dirty="0">
              <a:latin typeface="Microsoft YaHei" charset="-122"/>
              <a:ea typeface="Microsoft YaHei" charset="-122"/>
            </a:endParaRPr>
          </a:p>
          <a:p>
            <a:pPr>
              <a:lnSpc>
                <a:spcPct val="150000"/>
              </a:lnSpc>
              <a:spcBef>
                <a:spcPts val="1000"/>
              </a:spcBef>
            </a:pPr>
            <a:r>
              <a:rPr kumimoji="1" lang="en-US" altLang="zh-CN" sz="1600" dirty="0">
                <a:latin typeface="STFangsong" charset="-122"/>
                <a:ea typeface="STFangsong" charset="-122"/>
              </a:rPr>
              <a:t>Mitigating Political Bias</a:t>
            </a:r>
          </a:p>
          <a:p>
            <a:pPr>
              <a:lnSpc>
                <a:spcPct val="150000"/>
              </a:lnSpc>
              <a:spcBef>
                <a:spcPts val="1000"/>
              </a:spcBef>
            </a:pPr>
            <a:r>
              <a:rPr kumimoji="1" lang="zh-CN" altLang="en-US" sz="1600" dirty="0">
                <a:latin typeface="STFangsong" charset="-122"/>
                <a:ea typeface="STFangsong" charset="-122"/>
              </a:rPr>
              <a:t>定性评价</a:t>
            </a:r>
            <a:endParaRPr kumimoji="1" lang="en-US" altLang="zh-CN" sz="1600" dirty="0">
              <a:latin typeface="STFangsong" charset="-122"/>
              <a:ea typeface="STFangsong" charset="-122"/>
            </a:endParaRPr>
          </a:p>
          <a:p>
            <a:pPr>
              <a:lnSpc>
                <a:spcPct val="150000"/>
              </a:lnSpc>
              <a:spcBef>
                <a:spcPts val="1000"/>
              </a:spcBef>
            </a:pPr>
            <a:r>
              <a:rPr kumimoji="1" lang="en-US" altLang="zh-CN" sz="1600" dirty="0">
                <a:latin typeface="STFangsong" charset="-122"/>
                <a:ea typeface="STFangsong" charset="-122"/>
              </a:rPr>
              <a:t>(c)</a:t>
            </a:r>
            <a:r>
              <a:rPr kumimoji="1" lang="zh-CN" altLang="en-US" sz="1600" dirty="0">
                <a:latin typeface="STFangsong" charset="-122"/>
                <a:ea typeface="STFangsong" charset="-122"/>
              </a:rPr>
              <a:t>和</a:t>
            </a:r>
            <a:r>
              <a:rPr kumimoji="1" lang="en-US" altLang="zh-CN" sz="1600" dirty="0">
                <a:latin typeface="STFangsong" charset="-122"/>
                <a:ea typeface="STFangsong" charset="-122"/>
              </a:rPr>
              <a:t>(d)</a:t>
            </a:r>
            <a:r>
              <a:rPr kumimoji="1" lang="zh-CN" altLang="en-US" sz="1600" dirty="0">
                <a:latin typeface="STFangsong" charset="-122"/>
                <a:ea typeface="STFangsong" charset="-122"/>
              </a:rPr>
              <a:t>中的聚类程度更低，这表明文章的去偏模型生成的句子被</a:t>
            </a:r>
            <a:r>
              <a:rPr kumimoji="1" lang="en-US" altLang="zh-CN" sz="1600" dirty="0" err="1">
                <a:latin typeface="STFangsong" charset="-122"/>
                <a:ea typeface="STFangsong" charset="-122"/>
              </a:rPr>
              <a:t>XLNet</a:t>
            </a:r>
            <a:r>
              <a:rPr kumimoji="1" lang="zh-CN" altLang="en-US" sz="1600" dirty="0">
                <a:latin typeface="STFangsong" charset="-122"/>
                <a:ea typeface="STFangsong" charset="-122"/>
              </a:rPr>
              <a:t>（政治意识形态分类器）分离得更少</a:t>
            </a:r>
            <a:endParaRPr kumimoji="1" lang="en-US" altLang="zh-CN" sz="1600" dirty="0">
              <a:latin typeface="STFangsong" charset="-122"/>
              <a:ea typeface="STFangsong" charset="-122"/>
            </a:endParaRPr>
          </a:p>
          <a:p>
            <a:pPr>
              <a:lnSpc>
                <a:spcPct val="150000"/>
              </a:lnSpc>
              <a:spcBef>
                <a:spcPts val="1000"/>
              </a:spcBef>
            </a:pPr>
            <a:endParaRPr kumimoji="1" lang="en-US" altLang="zh-CN" sz="1600" dirty="0">
              <a:latin typeface="STFangsong" charset="-122"/>
              <a:ea typeface="STFangsong" charset="-122"/>
            </a:endParaRPr>
          </a:p>
        </p:txBody>
      </p:sp>
      <p:pic>
        <p:nvPicPr>
          <p:cNvPr id="5" name="图片 4">
            <a:extLst>
              <a:ext uri="{FF2B5EF4-FFF2-40B4-BE49-F238E27FC236}">
                <a16:creationId xmlns:a16="http://schemas.microsoft.com/office/drawing/2014/main" id="{7758CCC3-CBE7-4830-8906-D33938783EBF}"/>
              </a:ext>
            </a:extLst>
          </p:cNvPr>
          <p:cNvPicPr>
            <a:picLocks noChangeAspect="1"/>
          </p:cNvPicPr>
          <p:nvPr/>
        </p:nvPicPr>
        <p:blipFill>
          <a:blip r:embed="rId3"/>
          <a:stretch>
            <a:fillRect/>
          </a:stretch>
        </p:blipFill>
        <p:spPr>
          <a:xfrm>
            <a:off x="838199" y="3301999"/>
            <a:ext cx="9658350" cy="3190875"/>
          </a:xfrm>
          <a:prstGeom prst="rect">
            <a:avLst/>
          </a:prstGeom>
        </p:spPr>
      </p:pic>
    </p:spTree>
    <p:extLst>
      <p:ext uri="{BB962C8B-B14F-4D97-AF65-F5344CB8AC3E}">
        <p14:creationId xmlns:p14="http://schemas.microsoft.com/office/powerpoint/2010/main" val="1181637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199" y="1159110"/>
            <a:ext cx="10668857" cy="2206438"/>
          </a:xfrm>
          <a:prstGeom prst="rect">
            <a:avLst/>
          </a:prstGeom>
        </p:spPr>
        <p:txBody>
          <a:bodyPr wrap="square">
            <a:spAutoFit/>
          </a:bodyPr>
          <a:lstStyle/>
          <a:p>
            <a:pPr>
              <a:lnSpc>
                <a:spcPct val="150000"/>
              </a:lnSpc>
              <a:spcBef>
                <a:spcPts val="1000"/>
              </a:spcBef>
            </a:pPr>
            <a:r>
              <a:rPr kumimoji="1" lang="en-US" altLang="zh-CN" b="1" dirty="0">
                <a:latin typeface="Microsoft YaHei" charset="-122"/>
                <a:ea typeface="Microsoft YaHei" charset="-122"/>
              </a:rPr>
              <a:t>Result(Mitigating Political Bias)</a:t>
            </a:r>
            <a:r>
              <a:rPr kumimoji="1" lang="zh-CN" altLang="en-US" b="1" dirty="0">
                <a:latin typeface="Microsoft YaHei" charset="-122"/>
                <a:ea typeface="Microsoft YaHei" charset="-122"/>
              </a:rPr>
              <a:t>：</a:t>
            </a:r>
            <a:endParaRPr kumimoji="1" lang="en-US" altLang="zh-CN"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sz="1600" dirty="0">
                <a:latin typeface="STFangsong" charset="-122"/>
                <a:ea typeface="STFangsong" charset="-122"/>
              </a:rPr>
              <a:t>定量评价，在应用</a:t>
            </a:r>
            <a:r>
              <a:rPr kumimoji="1" lang="en-US" altLang="zh-CN" sz="1600" dirty="0" err="1">
                <a:latin typeface="STFangsong" charset="-122"/>
                <a:ea typeface="STFangsong" charset="-122"/>
              </a:rPr>
              <a:t>debais</a:t>
            </a:r>
            <a:r>
              <a:rPr kumimoji="1" lang="zh-CN" altLang="en-US" sz="1600" dirty="0">
                <a:latin typeface="STFangsong" charset="-122"/>
                <a:ea typeface="STFangsong" charset="-122"/>
              </a:rPr>
              <a:t>前后计算</a:t>
            </a:r>
            <a:r>
              <a:rPr kumimoji="1" lang="en-US" altLang="zh-CN" sz="1600" dirty="0">
                <a:latin typeface="STFangsong" charset="-122"/>
                <a:ea typeface="STFangsong" charset="-122"/>
              </a:rPr>
              <a:t>indirect and direct bias</a:t>
            </a:r>
            <a:r>
              <a:rPr kumimoji="1" lang="zh-CN" altLang="en-US" sz="1600" dirty="0">
                <a:latin typeface="STFangsong" charset="-122"/>
                <a:ea typeface="STFangsong" charset="-122"/>
              </a:rPr>
              <a:t>。</a:t>
            </a:r>
            <a:endParaRPr kumimoji="1" lang="en-US" altLang="zh-CN" sz="1600"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sz="1600" dirty="0">
                <a:latin typeface="STFangsong" charset="-122"/>
                <a:ea typeface="STFangsong" charset="-122"/>
              </a:rPr>
              <a:t>对于所有三个属性，总的来说，文章提出的方法都显著减少了间接和直接偏差，</a:t>
            </a:r>
            <a:r>
              <a:rPr kumimoji="1" lang="en-US" altLang="zh-CN" sz="1600" dirty="0">
                <a:latin typeface="STFangsong" charset="-122"/>
                <a:ea typeface="STFangsong" charset="-122"/>
              </a:rPr>
              <a:t> classifier guided debias </a:t>
            </a:r>
            <a:r>
              <a:rPr kumimoji="1" lang="zh-CN" altLang="en-US" sz="1600" dirty="0">
                <a:latin typeface="STFangsong" charset="-122"/>
                <a:ea typeface="STFangsong" charset="-122"/>
              </a:rPr>
              <a:t>去偏总体上优于</a:t>
            </a:r>
            <a:r>
              <a:rPr kumimoji="1" lang="en-US" altLang="zh-CN" sz="1600" dirty="0">
                <a:latin typeface="STFangsong" charset="-122"/>
                <a:ea typeface="STFangsong" charset="-122"/>
              </a:rPr>
              <a:t>word embedding debias</a:t>
            </a:r>
            <a:r>
              <a:rPr kumimoji="1" lang="zh-CN" altLang="en-US" sz="1600" dirty="0">
                <a:latin typeface="STFangsong" charset="-122"/>
                <a:ea typeface="STFangsong" charset="-122"/>
              </a:rPr>
              <a:t>。有趣的是，在</a:t>
            </a:r>
            <a:r>
              <a:rPr kumimoji="1" lang="en-US" altLang="zh-CN" sz="1600" dirty="0">
                <a:latin typeface="STFangsong" charset="-122"/>
                <a:ea typeface="STFangsong" charset="-122"/>
              </a:rPr>
              <a:t>Healthcare</a:t>
            </a:r>
            <a:r>
              <a:rPr kumimoji="1" lang="zh-CN" altLang="en-US" sz="1600" dirty="0">
                <a:latin typeface="STFangsong" charset="-122"/>
                <a:ea typeface="STFangsong" charset="-122"/>
              </a:rPr>
              <a:t>和</a:t>
            </a:r>
            <a:r>
              <a:rPr kumimoji="1" lang="en-US" altLang="zh-CN" sz="1600" dirty="0">
                <a:latin typeface="STFangsong" charset="-122"/>
                <a:ea typeface="STFangsong" charset="-122"/>
              </a:rPr>
              <a:t>Immigration</a:t>
            </a:r>
            <a:r>
              <a:rPr kumimoji="1" lang="zh-CN" altLang="en-US" sz="1600" dirty="0">
                <a:latin typeface="STFangsong" charset="-122"/>
                <a:ea typeface="STFangsong" charset="-122"/>
              </a:rPr>
              <a:t>选项中，以及在</a:t>
            </a:r>
            <a:r>
              <a:rPr kumimoji="1" lang="en-US" altLang="zh-CN" sz="1600" dirty="0">
                <a:latin typeface="STFangsong" charset="-122"/>
                <a:ea typeface="STFangsong" charset="-122"/>
              </a:rPr>
              <a:t>Female</a:t>
            </a:r>
            <a:r>
              <a:rPr kumimoji="1" lang="zh-CN" altLang="en-US" sz="1600" dirty="0">
                <a:latin typeface="STFangsong" charset="-122"/>
                <a:ea typeface="STFangsong" charset="-122"/>
              </a:rPr>
              <a:t>选项中，</a:t>
            </a:r>
            <a:r>
              <a:rPr kumimoji="1" lang="en-US" altLang="zh-CN" sz="1600" dirty="0">
                <a:latin typeface="STFangsong" charset="-122"/>
                <a:ea typeface="STFangsong" charset="-122"/>
              </a:rPr>
              <a:t>word embedding debias</a:t>
            </a:r>
            <a:r>
              <a:rPr kumimoji="1" lang="zh-CN" altLang="en-US" sz="1600" dirty="0">
                <a:latin typeface="STFangsong" charset="-122"/>
                <a:ea typeface="STFangsong" charset="-122"/>
              </a:rPr>
              <a:t>的直接偏差得分更低，这可以部分归因于方程</a:t>
            </a:r>
            <a:r>
              <a:rPr kumimoji="1" lang="en-US" altLang="zh-CN" sz="1600" dirty="0">
                <a:latin typeface="STFangsong" charset="-122"/>
                <a:ea typeface="STFangsong" charset="-122"/>
              </a:rPr>
              <a:t>5</a:t>
            </a:r>
            <a:r>
              <a:rPr kumimoji="1" lang="zh-CN" altLang="en-US" sz="1600" dirty="0">
                <a:latin typeface="STFangsong" charset="-122"/>
                <a:ea typeface="STFangsong" charset="-122"/>
              </a:rPr>
              <a:t>中的最后一个距离平衡项</a:t>
            </a:r>
            <a:endParaRPr kumimoji="1" lang="en-US" altLang="zh-CN" sz="1600" dirty="0">
              <a:latin typeface="STFangsong" charset="-122"/>
              <a:ea typeface="STFangsong" charset="-122"/>
            </a:endParaRPr>
          </a:p>
        </p:txBody>
      </p:sp>
      <p:pic>
        <p:nvPicPr>
          <p:cNvPr id="3" name="图片 2">
            <a:extLst>
              <a:ext uri="{FF2B5EF4-FFF2-40B4-BE49-F238E27FC236}">
                <a16:creationId xmlns:a16="http://schemas.microsoft.com/office/drawing/2014/main" id="{7CD490BC-79AF-43C4-BDE2-4A543E333255}"/>
              </a:ext>
            </a:extLst>
          </p:cNvPr>
          <p:cNvPicPr>
            <a:picLocks noChangeAspect="1"/>
          </p:cNvPicPr>
          <p:nvPr/>
        </p:nvPicPr>
        <p:blipFill>
          <a:blip r:embed="rId3"/>
          <a:stretch>
            <a:fillRect/>
          </a:stretch>
        </p:blipFill>
        <p:spPr>
          <a:xfrm>
            <a:off x="3996647" y="3388843"/>
            <a:ext cx="7797656" cy="3356134"/>
          </a:xfrm>
          <a:prstGeom prst="rect">
            <a:avLst/>
          </a:prstGeom>
        </p:spPr>
      </p:pic>
    </p:spTree>
    <p:extLst>
      <p:ext uri="{BB962C8B-B14F-4D97-AF65-F5344CB8AC3E}">
        <p14:creationId xmlns:p14="http://schemas.microsoft.com/office/powerpoint/2010/main" val="22654092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Mitigating Political Bias in Language Models through Reinforced Calibration</a:t>
            </a:r>
            <a:r>
              <a:rPr kumimoji="1" lang="zh-CN" altLang="en-US" sz="2800" dirty="0"/>
              <a:t>（</a:t>
            </a:r>
            <a:r>
              <a:rPr kumimoji="1" lang="en-US" altLang="zh-CN" sz="2800" dirty="0"/>
              <a:t>Special Track on AI for Social Impact</a:t>
            </a:r>
            <a:r>
              <a:rPr kumimoji="1" lang="zh-CN" altLang="en-US" sz="2800" dirty="0"/>
              <a:t>）</a:t>
            </a:r>
            <a:endParaRPr kumimoji="1" lang="en-US" altLang="zh-CN" sz="2800" dirty="0"/>
          </a:p>
        </p:txBody>
      </p:sp>
      <p:sp>
        <p:nvSpPr>
          <p:cNvPr id="10" name="矩形 9">
            <a:extLst>
              <a:ext uri="{FF2B5EF4-FFF2-40B4-BE49-F238E27FC236}">
                <a16:creationId xmlns:a16="http://schemas.microsoft.com/office/drawing/2014/main" id="{F7845012-BE00-464D-BE90-B246A2825AEF}"/>
              </a:ext>
            </a:extLst>
          </p:cNvPr>
          <p:cNvSpPr/>
          <p:nvPr/>
        </p:nvSpPr>
        <p:spPr>
          <a:xfrm>
            <a:off x="838199" y="1159110"/>
            <a:ext cx="4247509" cy="3360600"/>
          </a:xfrm>
          <a:prstGeom prst="rect">
            <a:avLst/>
          </a:prstGeom>
        </p:spPr>
        <p:txBody>
          <a:bodyPr wrap="square">
            <a:spAutoFit/>
          </a:bodyPr>
          <a:lstStyle/>
          <a:p>
            <a:pPr>
              <a:lnSpc>
                <a:spcPct val="150000"/>
              </a:lnSpc>
              <a:spcBef>
                <a:spcPts val="1000"/>
              </a:spcBef>
            </a:pPr>
            <a:r>
              <a:rPr kumimoji="1" lang="en-US" altLang="zh-CN" b="1" dirty="0">
                <a:latin typeface="Microsoft YaHei" charset="-122"/>
                <a:ea typeface="Microsoft YaHei" charset="-122"/>
              </a:rPr>
              <a:t>Result(Trade-off between Debias and Fluency)</a:t>
            </a:r>
            <a:r>
              <a:rPr kumimoji="1" lang="zh-CN" altLang="en-US" b="1" dirty="0">
                <a:latin typeface="Microsoft YaHei" charset="-122"/>
                <a:ea typeface="Microsoft YaHei" charset="-122"/>
              </a:rPr>
              <a:t>：</a:t>
            </a:r>
            <a:endParaRPr kumimoji="1" lang="en-US" altLang="zh-CN"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sz="1600" dirty="0">
                <a:latin typeface="STFangsong" charset="-122"/>
                <a:ea typeface="STFangsong" charset="-122"/>
              </a:rPr>
              <a:t>用更大的</a:t>
            </a:r>
            <a:r>
              <a:rPr kumimoji="1" lang="en-US" altLang="zh-CN" sz="1600" dirty="0">
                <a:latin typeface="STFangsong" charset="-122"/>
                <a:ea typeface="STFangsong" charset="-122"/>
              </a:rPr>
              <a:t>λ</a:t>
            </a:r>
            <a:r>
              <a:rPr kumimoji="1" lang="zh-CN" altLang="en-US" sz="1600" dirty="0">
                <a:latin typeface="STFangsong" charset="-122"/>
                <a:ea typeface="STFangsong" charset="-122"/>
              </a:rPr>
              <a:t>训练的模型生成的文本有更高的间接和直接偏差，但也更不流畅。</a:t>
            </a:r>
            <a:endParaRPr kumimoji="1" lang="en-US" altLang="zh-CN" sz="1600"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sz="1600" dirty="0">
                <a:latin typeface="STFangsong" charset="-122"/>
                <a:ea typeface="STFangsong" charset="-122"/>
              </a:rPr>
              <a:t>然而，在我们的三个属性中，即使具有最高的去偏强度参数。当</a:t>
            </a:r>
            <a:r>
              <a:rPr kumimoji="1" lang="en-US" altLang="zh-CN" sz="1600" dirty="0">
                <a:latin typeface="STFangsong" charset="-122"/>
                <a:ea typeface="STFangsong" charset="-122"/>
              </a:rPr>
              <a:t>λ=0.9</a:t>
            </a:r>
            <a:r>
              <a:rPr kumimoji="1" lang="zh-CN" altLang="en-US" sz="1600" dirty="0">
                <a:latin typeface="STFangsong" charset="-122"/>
                <a:ea typeface="STFangsong" charset="-122"/>
              </a:rPr>
              <a:t>时，复杂度并没有急剧增长，这可能是算法</a:t>
            </a:r>
            <a:r>
              <a:rPr kumimoji="1" lang="en-US" altLang="zh-CN" sz="1600" dirty="0">
                <a:latin typeface="STFangsong" charset="-122"/>
                <a:ea typeface="STFangsong" charset="-122"/>
              </a:rPr>
              <a:t>1</a:t>
            </a:r>
            <a:r>
              <a:rPr kumimoji="1" lang="zh-CN" altLang="en-US" sz="1600" dirty="0">
                <a:latin typeface="STFangsong" charset="-122"/>
                <a:ea typeface="STFangsong" charset="-122"/>
              </a:rPr>
              <a:t>对</a:t>
            </a:r>
            <a:r>
              <a:rPr kumimoji="1" lang="en-US" altLang="zh-CN" sz="1600" dirty="0">
                <a:latin typeface="STFangsong" charset="-122"/>
                <a:ea typeface="STFangsong" charset="-122"/>
              </a:rPr>
              <a:t>KL</a:t>
            </a:r>
            <a:r>
              <a:rPr kumimoji="1" lang="zh-CN" altLang="en-US" sz="1600" dirty="0">
                <a:latin typeface="STFangsong" charset="-122"/>
                <a:ea typeface="STFangsong" charset="-122"/>
              </a:rPr>
              <a:t>约束进行自适应控制的结果</a:t>
            </a:r>
            <a:endParaRPr kumimoji="1" lang="en-US" altLang="zh-CN" sz="1600" dirty="0">
              <a:latin typeface="STFangsong" charset="-122"/>
              <a:ea typeface="STFangsong" charset="-122"/>
            </a:endParaRPr>
          </a:p>
        </p:txBody>
      </p:sp>
      <p:pic>
        <p:nvPicPr>
          <p:cNvPr id="4" name="图片 3">
            <a:extLst>
              <a:ext uri="{FF2B5EF4-FFF2-40B4-BE49-F238E27FC236}">
                <a16:creationId xmlns:a16="http://schemas.microsoft.com/office/drawing/2014/main" id="{4C76DB6D-B3C6-4CD9-B583-426E6DE4032B}"/>
              </a:ext>
            </a:extLst>
          </p:cNvPr>
          <p:cNvPicPr>
            <a:picLocks noChangeAspect="1"/>
          </p:cNvPicPr>
          <p:nvPr/>
        </p:nvPicPr>
        <p:blipFill>
          <a:blip r:embed="rId3"/>
          <a:stretch>
            <a:fillRect/>
          </a:stretch>
        </p:blipFill>
        <p:spPr>
          <a:xfrm>
            <a:off x="6096000" y="1026368"/>
            <a:ext cx="5095875" cy="5429250"/>
          </a:xfrm>
          <a:prstGeom prst="rect">
            <a:avLst/>
          </a:prstGeom>
        </p:spPr>
      </p:pic>
    </p:spTree>
    <p:extLst>
      <p:ext uri="{BB962C8B-B14F-4D97-AF65-F5344CB8AC3E}">
        <p14:creationId xmlns:p14="http://schemas.microsoft.com/office/powerpoint/2010/main" val="40378776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6338"/>
            <a:ext cx="10515600" cy="974997"/>
          </a:xfrm>
        </p:spPr>
        <p:txBody>
          <a:bodyPr>
            <a:noAutofit/>
          </a:bodyPr>
          <a:lstStyle/>
          <a:p>
            <a:r>
              <a:rPr kumimoji="1" lang="en-US" altLang="zh-CN" sz="2800" dirty="0"/>
              <a:t>Outstanding Paper Award Honorable Mention</a:t>
            </a:r>
            <a:endParaRPr kumimoji="1" lang="zh-CN" altLang="en-US" sz="2800" dirty="0"/>
          </a:p>
        </p:txBody>
      </p:sp>
      <p:sp>
        <p:nvSpPr>
          <p:cNvPr id="3" name="内容占位符 2"/>
          <p:cNvSpPr>
            <a:spLocks noGrp="1"/>
          </p:cNvSpPr>
          <p:nvPr>
            <p:ph idx="1"/>
          </p:nvPr>
        </p:nvSpPr>
        <p:spPr>
          <a:xfrm>
            <a:off x="838200" y="1141061"/>
            <a:ext cx="2627559" cy="5424126"/>
          </a:xfrm>
        </p:spPr>
        <p:txBody>
          <a:bodyPr>
            <a:normAutofit/>
          </a:bodyPr>
          <a:lstStyle/>
          <a:p>
            <a:pPr marL="0" lvl="1">
              <a:lnSpc>
                <a:spcPct val="150000"/>
              </a:lnSpc>
            </a:pPr>
            <a:endParaRPr kumimoji="1" lang="en-US" altLang="zh-CN" sz="2000" dirty="0">
              <a:latin typeface="Times New Roman" panose="02020603050405020304" pitchFamily="18" charset="0"/>
              <a:ea typeface="等线" panose="02010600030101010101" pitchFamily="2" charset="-122"/>
              <a:cs typeface="Times New Roman" panose="02020603050405020304" pitchFamily="18" charset="0"/>
            </a:endParaRPr>
          </a:p>
          <a:p>
            <a:pPr marL="457200" lvl="2">
              <a:lnSpc>
                <a:spcPct val="150000"/>
              </a:lnSpc>
            </a:pPr>
            <a:endParaRPr kumimoji="1" lang="en-US" altLang="zh-CN" sz="1600" b="1" dirty="0">
              <a:latin typeface="Times New Roman" panose="02020603050405020304" pitchFamily="18" charset="0"/>
              <a:ea typeface="STFangsong" charset="-122"/>
              <a:cs typeface="Times New Roman" panose="02020603050405020304" pitchFamily="18" charset="0"/>
            </a:endParaRPr>
          </a:p>
          <a:p>
            <a:pPr lvl="1">
              <a:lnSpc>
                <a:spcPct val="150000"/>
              </a:lnSpc>
            </a:pPr>
            <a:endParaRPr kumimoji="1" lang="en-US" altLang="zh-CN" sz="2000" b="1" dirty="0">
              <a:latin typeface="Times New Roman" panose="02020603050405020304" pitchFamily="18" charset="0"/>
              <a:cs typeface="Times New Roman" panose="02020603050405020304" pitchFamily="18" charset="0"/>
            </a:endParaRPr>
          </a:p>
          <a:p>
            <a:pPr>
              <a:lnSpc>
                <a:spcPct val="150000"/>
              </a:lnSpc>
            </a:pPr>
            <a:endParaRPr kumimoji="1" lang="en-US" altLang="zh-CN" sz="2000" b="1"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CFB881B5-64DE-4A18-8828-DCF7FC2370B0}"/>
              </a:ext>
            </a:extLst>
          </p:cNvPr>
          <p:cNvSpPr/>
          <p:nvPr/>
        </p:nvSpPr>
        <p:spPr>
          <a:xfrm>
            <a:off x="1178103" y="1318838"/>
            <a:ext cx="3527461" cy="4136838"/>
          </a:xfrm>
          <a:prstGeom prst="rect">
            <a:avLst/>
          </a:prstGeom>
        </p:spPr>
        <p:txBody>
          <a:bodyPr wrap="square">
            <a:spAutoFit/>
          </a:bodyPr>
          <a:lstStyle/>
          <a:p>
            <a:pPr>
              <a:lnSpc>
                <a:spcPct val="150000"/>
              </a:lnSpc>
              <a:spcBef>
                <a:spcPts val="1000"/>
              </a:spcBef>
            </a:pPr>
            <a:r>
              <a:rPr kumimoji="1" lang="en-US" altLang="zh-CN" b="1" dirty="0">
                <a:latin typeface="Microsoft YaHei" charset="-122"/>
                <a:ea typeface="Microsoft YaHei" charset="-122"/>
              </a:rPr>
              <a:t>3</a:t>
            </a:r>
            <a:r>
              <a:rPr kumimoji="1" lang="zh-CN" altLang="en-US" b="1" dirty="0">
                <a:latin typeface="Microsoft YaHei" charset="-122"/>
                <a:ea typeface="Microsoft YaHei" charset="-122"/>
              </a:rPr>
              <a:t>篇</a:t>
            </a:r>
            <a:r>
              <a:rPr kumimoji="1" lang="en-US" altLang="zh-CN" b="1" dirty="0">
                <a:latin typeface="Microsoft YaHei" charset="-122"/>
                <a:ea typeface="Microsoft YaHei" charset="-122"/>
              </a:rPr>
              <a:t>best paper runners up</a:t>
            </a:r>
          </a:p>
          <a:p>
            <a:pPr marL="285750" indent="-285750">
              <a:lnSpc>
                <a:spcPct val="150000"/>
              </a:lnSpc>
              <a:spcBef>
                <a:spcPts val="1000"/>
              </a:spcBef>
              <a:buFont typeface="Arial" panose="020B0604020202020204" pitchFamily="34" charset="0"/>
              <a:buChar char="•"/>
            </a:pPr>
            <a:r>
              <a:rPr kumimoji="1" lang="en-US" altLang="zh-CN" b="1" dirty="0">
                <a:latin typeface="Microsoft YaHei" charset="-122"/>
                <a:ea typeface="Microsoft YaHei" charset="-122"/>
              </a:rPr>
              <a:t>Attention Interpretability</a:t>
            </a:r>
          </a:p>
          <a:p>
            <a:pPr marL="285750" indent="-285750">
              <a:lnSpc>
                <a:spcPct val="150000"/>
              </a:lnSpc>
              <a:spcBef>
                <a:spcPts val="1000"/>
              </a:spcBef>
              <a:buFont typeface="Arial" panose="020B0604020202020204" pitchFamily="34" charset="0"/>
              <a:buChar char="•"/>
            </a:pPr>
            <a:r>
              <a:rPr kumimoji="1" lang="en-US" altLang="zh-CN" b="1" dirty="0">
                <a:latin typeface="Microsoft YaHei" charset="-122"/>
                <a:ea typeface="Microsoft YaHei" charset="-122"/>
              </a:rPr>
              <a:t>Bandit feedback</a:t>
            </a:r>
          </a:p>
          <a:p>
            <a:pPr marL="285750" indent="-285750">
              <a:lnSpc>
                <a:spcPct val="150000"/>
              </a:lnSpc>
              <a:spcBef>
                <a:spcPts val="1000"/>
              </a:spcBef>
              <a:buFont typeface="Arial" panose="020B0604020202020204" pitchFamily="34" charset="0"/>
              <a:buChar char="•"/>
            </a:pPr>
            <a:r>
              <a:rPr kumimoji="1" lang="en-US" altLang="zh-CN" b="1" dirty="0">
                <a:latin typeface="Microsoft YaHei" charset="-122"/>
                <a:ea typeface="Microsoft YaHei" charset="-122"/>
              </a:rPr>
              <a:t>selective importance sampling estimator</a:t>
            </a:r>
          </a:p>
          <a:p>
            <a:pPr>
              <a:lnSpc>
                <a:spcPct val="150000"/>
              </a:lnSpc>
              <a:spcBef>
                <a:spcPts val="1000"/>
              </a:spcBef>
            </a:pPr>
            <a:endParaRPr kumimoji="1" lang="en-US" altLang="zh-CN" b="1" dirty="0">
              <a:latin typeface="Microsoft YaHei" charset="-122"/>
              <a:ea typeface="Microsoft YaHei" charset="-122"/>
            </a:endParaRPr>
          </a:p>
          <a:p>
            <a:pPr>
              <a:lnSpc>
                <a:spcPct val="150000"/>
              </a:lnSpc>
              <a:spcBef>
                <a:spcPts val="1000"/>
              </a:spcBef>
            </a:pPr>
            <a:endParaRPr kumimoji="1" lang="en-US" altLang="zh-CN" b="1" dirty="0">
              <a:latin typeface="Microsoft YaHei" charset="-122"/>
              <a:ea typeface="Microsoft YaHei" charset="-122"/>
            </a:endParaRPr>
          </a:p>
          <a:p>
            <a:pPr>
              <a:lnSpc>
                <a:spcPct val="150000"/>
              </a:lnSpc>
              <a:spcBef>
                <a:spcPts val="1000"/>
              </a:spcBef>
            </a:pPr>
            <a:endParaRPr kumimoji="1" lang="en-US" altLang="zh-CN" b="1" dirty="0">
              <a:latin typeface="Microsoft YaHei" charset="-122"/>
              <a:ea typeface="Microsoft YaHei" charset="-122"/>
            </a:endParaRPr>
          </a:p>
        </p:txBody>
      </p:sp>
      <p:pic>
        <p:nvPicPr>
          <p:cNvPr id="8" name="图片 7">
            <a:extLst>
              <a:ext uri="{FF2B5EF4-FFF2-40B4-BE49-F238E27FC236}">
                <a16:creationId xmlns:a16="http://schemas.microsoft.com/office/drawing/2014/main" id="{8B76FDFC-2CF8-458E-B4E1-FA1A9226AA70}"/>
              </a:ext>
            </a:extLst>
          </p:cNvPr>
          <p:cNvPicPr>
            <a:picLocks noChangeAspect="1"/>
          </p:cNvPicPr>
          <p:nvPr/>
        </p:nvPicPr>
        <p:blipFill>
          <a:blip r:embed="rId3"/>
          <a:stretch>
            <a:fillRect/>
          </a:stretch>
        </p:blipFill>
        <p:spPr>
          <a:xfrm>
            <a:off x="4354033" y="4923579"/>
            <a:ext cx="7737832" cy="1641608"/>
          </a:xfrm>
          <a:prstGeom prst="rect">
            <a:avLst/>
          </a:prstGeom>
          <a:ln>
            <a:noFill/>
          </a:ln>
          <a:effectLst>
            <a:outerShdw blurRad="292100" dist="139700" dir="2700000" algn="tl" rotWithShape="0">
              <a:srgbClr val="333333">
                <a:alpha val="65000"/>
              </a:srgbClr>
            </a:outerShdw>
          </a:effectLst>
        </p:spPr>
      </p:pic>
      <p:pic>
        <p:nvPicPr>
          <p:cNvPr id="9" name="图片 8">
            <a:extLst>
              <a:ext uri="{FF2B5EF4-FFF2-40B4-BE49-F238E27FC236}">
                <a16:creationId xmlns:a16="http://schemas.microsoft.com/office/drawing/2014/main" id="{9DDC7E06-B63A-4A8B-ACFA-871F5713FE4F}"/>
              </a:ext>
            </a:extLst>
          </p:cNvPr>
          <p:cNvPicPr>
            <a:picLocks noChangeAspect="1"/>
          </p:cNvPicPr>
          <p:nvPr/>
        </p:nvPicPr>
        <p:blipFill>
          <a:blip r:embed="rId4"/>
          <a:stretch>
            <a:fillRect/>
          </a:stretch>
        </p:blipFill>
        <p:spPr>
          <a:xfrm>
            <a:off x="5318210" y="3088371"/>
            <a:ext cx="5809478" cy="1667705"/>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9DF82730-25A7-4196-BF1E-0DBC462BD82D}"/>
              </a:ext>
            </a:extLst>
          </p:cNvPr>
          <p:cNvPicPr>
            <a:picLocks noChangeAspect="1"/>
          </p:cNvPicPr>
          <p:nvPr/>
        </p:nvPicPr>
        <p:blipFill>
          <a:blip r:embed="rId5"/>
          <a:stretch>
            <a:fillRect/>
          </a:stretch>
        </p:blipFill>
        <p:spPr>
          <a:xfrm>
            <a:off x="4887043" y="977161"/>
            <a:ext cx="6671811" cy="191452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9360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Self-Attention Attribution: Interpreting Information Interactions Inside Transformer</a:t>
            </a:r>
          </a:p>
        </p:txBody>
      </p:sp>
      <p:sp>
        <p:nvSpPr>
          <p:cNvPr id="3" name="矩形 2">
            <a:extLst>
              <a:ext uri="{FF2B5EF4-FFF2-40B4-BE49-F238E27FC236}">
                <a16:creationId xmlns:a16="http://schemas.microsoft.com/office/drawing/2014/main" id="{2C8ED55E-F054-4741-AA92-DB71B591ABF8}"/>
              </a:ext>
            </a:extLst>
          </p:cNvPr>
          <p:cNvSpPr/>
          <p:nvPr/>
        </p:nvSpPr>
        <p:spPr>
          <a:xfrm>
            <a:off x="838200" y="1055321"/>
            <a:ext cx="10925710" cy="5674054"/>
          </a:xfrm>
          <a:prstGeom prst="rect">
            <a:avLst/>
          </a:prstGeom>
        </p:spPr>
        <p:txBody>
          <a:bodyPr wrap="square">
            <a:spAutoFit/>
          </a:bodyPr>
          <a:lstStyle/>
          <a:p>
            <a:pPr>
              <a:lnSpc>
                <a:spcPct val="150000"/>
              </a:lnSpc>
              <a:spcBef>
                <a:spcPts val="1000"/>
              </a:spcBef>
            </a:pPr>
            <a:r>
              <a:rPr kumimoji="1" lang="zh-CN" altLang="en-US" b="1" dirty="0">
                <a:latin typeface="Microsoft YaHei" charset="-122"/>
                <a:ea typeface="Microsoft YaHei" charset="-122"/>
              </a:rPr>
              <a:t>动机：</a:t>
            </a:r>
            <a:endParaRPr kumimoji="1" lang="en-US" altLang="zh-CN" b="1" dirty="0">
              <a:latin typeface="Microsoft YaHei" charset="-122"/>
              <a:ea typeface="Microsoft YaHei" charset="-122"/>
            </a:endParaRPr>
          </a:p>
          <a:p>
            <a:pPr>
              <a:lnSpc>
                <a:spcPct val="150000"/>
              </a:lnSpc>
              <a:spcBef>
                <a:spcPts val="1000"/>
              </a:spcBef>
            </a:pPr>
            <a:r>
              <a:rPr kumimoji="1" lang="zh-CN" altLang="en-US" sz="1600" dirty="0">
                <a:latin typeface="STFangsong" charset="-122"/>
                <a:ea typeface="STFangsong" charset="-122"/>
              </a:rPr>
              <a:t>基于</a:t>
            </a:r>
            <a:r>
              <a:rPr kumimoji="1" lang="en-US" altLang="zh-CN" sz="1600" dirty="0">
                <a:latin typeface="STFangsong" charset="-122"/>
                <a:ea typeface="STFangsong" charset="-122"/>
              </a:rPr>
              <a:t>transformer</a:t>
            </a:r>
            <a:r>
              <a:rPr kumimoji="1" lang="zh-CN" altLang="en-US" sz="1600" dirty="0">
                <a:latin typeface="STFangsong" charset="-122"/>
                <a:ea typeface="STFangsong" charset="-122"/>
              </a:rPr>
              <a:t>模型的巨大成功得益于强大的多头自注意机制，该机制学习</a:t>
            </a:r>
            <a:r>
              <a:rPr kumimoji="1" lang="en-US" altLang="zh-CN" sz="1600" dirty="0">
                <a:latin typeface="STFangsong" charset="-122"/>
                <a:ea typeface="STFangsong" charset="-122"/>
              </a:rPr>
              <a:t>token</a:t>
            </a:r>
            <a:r>
              <a:rPr kumimoji="1" lang="zh-CN" altLang="en-US" sz="1600" dirty="0">
                <a:latin typeface="STFangsong" charset="-122"/>
                <a:ea typeface="STFangsong" charset="-122"/>
              </a:rPr>
              <a:t>依赖并从输入中编码上下文信息</a:t>
            </a:r>
            <a:r>
              <a:rPr kumimoji="1" lang="en-US" altLang="zh-CN" sz="1600" dirty="0">
                <a:latin typeface="STFangsong" charset="-122"/>
                <a:ea typeface="STFangsong" charset="-122"/>
              </a:rPr>
              <a:t>,</a:t>
            </a:r>
            <a:r>
              <a:rPr kumimoji="1" lang="zh-CN" altLang="en-US" sz="1600" dirty="0">
                <a:latin typeface="STFangsong" charset="-122"/>
                <a:ea typeface="STFangsong" charset="-122"/>
              </a:rPr>
              <a:t>之前的工作努力将模型决策归因于具有不同显著性度量的输入特征，但它们未能解释这些输入特征如何相互作用以达到预测。</a:t>
            </a:r>
            <a:endParaRPr kumimoji="1" lang="en-US" altLang="zh-CN" sz="1600" dirty="0">
              <a:latin typeface="STFangsong" charset="-122"/>
              <a:ea typeface="STFangsong" charset="-122"/>
            </a:endParaRPr>
          </a:p>
          <a:p>
            <a:pPr>
              <a:lnSpc>
                <a:spcPct val="150000"/>
              </a:lnSpc>
              <a:spcBef>
                <a:spcPts val="1000"/>
              </a:spcBef>
            </a:pPr>
            <a:r>
              <a:rPr kumimoji="1" lang="zh-CN" altLang="en-US" sz="1600" b="1" dirty="0">
                <a:latin typeface="Microsoft YaHei" charset="-122"/>
                <a:ea typeface="Microsoft YaHei" charset="-122"/>
              </a:rPr>
              <a:t>文章贡献：</a:t>
            </a:r>
            <a:endParaRPr kumimoji="1" lang="en-US" altLang="zh-CN" sz="1600"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提出一种自我注意归因方法来解释</a:t>
            </a:r>
            <a:r>
              <a:rPr kumimoji="1" lang="en-US" altLang="zh-CN" sz="1600" b="1" dirty="0">
                <a:latin typeface="STFangsong" charset="-122"/>
                <a:ea typeface="STFangsong" charset="-122"/>
              </a:rPr>
              <a:t>Transformer</a:t>
            </a:r>
            <a:r>
              <a:rPr kumimoji="1" lang="zh-CN" altLang="en-US" sz="1600" b="1" dirty="0">
                <a:latin typeface="STFangsong" charset="-122"/>
                <a:ea typeface="STFangsong" charset="-122"/>
              </a:rPr>
              <a:t>内部的信息交互</a:t>
            </a:r>
            <a:r>
              <a:rPr kumimoji="1" lang="zh-CN" altLang="en-US" sz="1600" dirty="0">
                <a:latin typeface="STFangsong" charset="-122"/>
                <a:ea typeface="STFangsong" charset="-122"/>
              </a:rPr>
              <a:t>。</a:t>
            </a:r>
            <a:endParaRPr kumimoji="1" lang="en-US" altLang="zh-CN" sz="1600"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识别每一层中最重要的注意连接</a:t>
            </a:r>
            <a:r>
              <a:rPr kumimoji="1" lang="en-US" altLang="zh-CN" sz="1600" b="1" dirty="0">
                <a:latin typeface="STFangsong" charset="-122"/>
                <a:ea typeface="STFangsong" charset="-122"/>
              </a:rPr>
              <a:t>: </a:t>
            </a:r>
            <a:r>
              <a:rPr kumimoji="1" lang="zh-CN" altLang="en-US" sz="1600" dirty="0">
                <a:latin typeface="STFangsong" charset="-122"/>
                <a:ea typeface="STFangsong" charset="-122"/>
              </a:rPr>
              <a:t>我们发现注意力权重并不总是与它们对模型预测的贡献有很好的相关性。然后我们引入了一种启发式算法来构建自我注意属性树，从而发现</a:t>
            </a:r>
            <a:r>
              <a:rPr kumimoji="1" lang="en-US" altLang="zh-CN" sz="1600" dirty="0">
                <a:latin typeface="STFangsong" charset="-122"/>
                <a:ea typeface="STFangsong" charset="-122"/>
              </a:rPr>
              <a:t>Transformer</a:t>
            </a:r>
            <a:r>
              <a:rPr kumimoji="1" lang="zh-CN" altLang="en-US" sz="1600" dirty="0">
                <a:latin typeface="STFangsong" charset="-122"/>
                <a:ea typeface="STFangsong" charset="-122"/>
              </a:rPr>
              <a:t>内部的信息流。此外，应用定量分析来证明归属树的边对最终预测的贡献有多大</a:t>
            </a: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识别最重要的注意头并进行头部修剪</a:t>
            </a:r>
            <a:r>
              <a:rPr kumimoji="1" lang="en-US" altLang="zh-CN" sz="1600" b="1" dirty="0">
                <a:latin typeface="STFangsong" charset="-122"/>
                <a:ea typeface="STFangsong" charset="-122"/>
              </a:rPr>
              <a:t>:</a:t>
            </a:r>
            <a:r>
              <a:rPr kumimoji="1" lang="zh-CN" altLang="en-US" sz="1600" dirty="0">
                <a:latin typeface="STFangsong" charset="-122"/>
                <a:ea typeface="STFangsong" charset="-122"/>
              </a:rPr>
              <a:t>与泰勒展开法</a:t>
            </a:r>
            <a:r>
              <a:rPr kumimoji="1" lang="en-US" altLang="zh-CN" sz="1600" dirty="0">
                <a:latin typeface="STFangsong" charset="-122"/>
                <a:ea typeface="STFangsong" charset="-122"/>
              </a:rPr>
              <a:t>(Michel, Levy</a:t>
            </a:r>
            <a:r>
              <a:rPr kumimoji="1" lang="zh-CN" altLang="en-US" sz="1600" dirty="0">
                <a:latin typeface="STFangsong" charset="-122"/>
                <a:ea typeface="STFangsong" charset="-122"/>
              </a:rPr>
              <a:t>，和</a:t>
            </a:r>
            <a:r>
              <a:rPr kumimoji="1" lang="en-US" altLang="zh-CN" sz="1600" dirty="0" err="1">
                <a:latin typeface="STFangsong" charset="-122"/>
                <a:ea typeface="STFangsong" charset="-122"/>
              </a:rPr>
              <a:t>Neubig</a:t>
            </a:r>
            <a:r>
              <a:rPr kumimoji="1" lang="en-US" altLang="zh-CN" sz="1600" dirty="0">
                <a:latin typeface="STFangsong" charset="-122"/>
                <a:ea typeface="STFangsong" charset="-122"/>
              </a:rPr>
              <a:t> 2019)</a:t>
            </a:r>
            <a:r>
              <a:rPr kumimoji="1" lang="zh-CN" altLang="en-US" sz="1600" dirty="0">
                <a:latin typeface="STFangsong" charset="-122"/>
                <a:ea typeface="STFangsong" charset="-122"/>
              </a:rPr>
              <a:t>相比，推导出的算法取得了较好的性能。此外，我们发现只要任务是同质的，</a:t>
            </a:r>
            <a:r>
              <a:rPr kumimoji="1" lang="en-US" altLang="zh-CN" sz="1600" dirty="0">
                <a:latin typeface="STFangsong" charset="-122"/>
                <a:ea typeface="STFangsong" charset="-122"/>
              </a:rPr>
              <a:t>BERT</a:t>
            </a:r>
            <a:r>
              <a:rPr kumimoji="1" lang="zh-CN" altLang="en-US" sz="1600" dirty="0">
                <a:latin typeface="STFangsong" charset="-122"/>
                <a:ea typeface="STFangsong" charset="-122"/>
              </a:rPr>
              <a:t>的重要头在不同的数据集上是大致一致的。</a:t>
            </a: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提取对模型决策贡献最大的交互模式，并使用它们作为对抗触发器来攻击基于</a:t>
            </a:r>
            <a:r>
              <a:rPr kumimoji="1" lang="en-US" altLang="zh-CN" sz="1600" b="1" dirty="0" err="1">
                <a:latin typeface="STFangsong" charset="-122"/>
                <a:ea typeface="STFangsong" charset="-122"/>
              </a:rPr>
              <a:t>bert</a:t>
            </a:r>
            <a:r>
              <a:rPr kumimoji="1" lang="zh-CN" altLang="en-US" sz="1600" b="1" dirty="0">
                <a:latin typeface="STFangsong" charset="-122"/>
                <a:ea typeface="STFangsong" charset="-122"/>
              </a:rPr>
              <a:t>的模型</a:t>
            </a:r>
            <a:r>
              <a:rPr kumimoji="1" lang="en-US" altLang="zh-CN" sz="1600" b="1" dirty="0">
                <a:latin typeface="STFangsong" charset="-122"/>
                <a:ea typeface="STFangsong" charset="-122"/>
              </a:rPr>
              <a:t>: </a:t>
            </a:r>
            <a:r>
              <a:rPr kumimoji="1" lang="zh-CN" altLang="en-US" sz="1600" dirty="0">
                <a:latin typeface="STFangsong" charset="-122"/>
                <a:ea typeface="STFangsong" charset="-122"/>
              </a:rPr>
              <a:t>微调模型倾向于过度强调某些单词模式来进行预测，这使得预测过程的鲁棒性降低。文章方法不仅可以解释模型决策，而且可以从数据中发现异常模式。</a:t>
            </a:r>
            <a:endParaRPr kumimoji="1" lang="en-US" altLang="zh-CN" sz="1600" dirty="0">
              <a:latin typeface="STFangsong" charset="-122"/>
              <a:ea typeface="STFangsong" charset="-122"/>
            </a:endParaRPr>
          </a:p>
        </p:txBody>
      </p:sp>
    </p:spTree>
    <p:extLst>
      <p:ext uri="{BB962C8B-B14F-4D97-AF65-F5344CB8AC3E}">
        <p14:creationId xmlns:p14="http://schemas.microsoft.com/office/powerpoint/2010/main" val="1080909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70490028-EF8C-468A-9403-A7D5C7CE2B40}"/>
              </a:ext>
            </a:extLst>
          </p:cNvPr>
          <p:cNvPicPr>
            <a:picLocks noChangeAspect="1"/>
          </p:cNvPicPr>
          <p:nvPr/>
        </p:nvPicPr>
        <p:blipFill>
          <a:blip r:embed="rId3"/>
          <a:stretch>
            <a:fillRect/>
          </a:stretch>
        </p:blipFill>
        <p:spPr>
          <a:xfrm>
            <a:off x="3417640" y="3148633"/>
            <a:ext cx="3603969" cy="1116273"/>
          </a:xfrm>
          <a:prstGeom prst="rect">
            <a:avLst/>
          </a:prstGeom>
        </p:spPr>
      </p:pic>
      <p:sp>
        <p:nvSpPr>
          <p:cNvPr id="2" name="标题 1"/>
          <p:cNvSpPr>
            <a:spLocks noGrp="1"/>
          </p:cNvSpPr>
          <p:nvPr>
            <p:ph type="title"/>
          </p:nvPr>
        </p:nvSpPr>
        <p:spPr>
          <a:xfrm>
            <a:off x="838200" y="365126"/>
            <a:ext cx="11353800" cy="661242"/>
          </a:xfrm>
        </p:spPr>
        <p:txBody>
          <a:bodyPr>
            <a:noAutofit/>
          </a:bodyPr>
          <a:lstStyle/>
          <a:p>
            <a:r>
              <a:rPr kumimoji="1" lang="en-US" altLang="zh-CN" sz="2800" dirty="0"/>
              <a:t>Self-Attention Attribution: Interpreting Information Interactions Inside Transformer</a:t>
            </a:r>
          </a:p>
        </p:txBody>
      </p:sp>
      <p:sp>
        <p:nvSpPr>
          <p:cNvPr id="3" name="矩形 2">
            <a:extLst>
              <a:ext uri="{FF2B5EF4-FFF2-40B4-BE49-F238E27FC236}">
                <a16:creationId xmlns:a16="http://schemas.microsoft.com/office/drawing/2014/main" id="{2C8ED55E-F054-4741-AA92-DB71B591ABF8}"/>
              </a:ext>
            </a:extLst>
          </p:cNvPr>
          <p:cNvSpPr/>
          <p:nvPr/>
        </p:nvSpPr>
        <p:spPr>
          <a:xfrm>
            <a:off x="838200" y="1055321"/>
            <a:ext cx="5911921" cy="3027175"/>
          </a:xfrm>
          <a:prstGeom prst="rect">
            <a:avLst/>
          </a:prstGeom>
        </p:spPr>
        <p:txBody>
          <a:bodyPr wrap="square">
            <a:spAutoFit/>
          </a:bodyPr>
          <a:lstStyle/>
          <a:p>
            <a:pPr>
              <a:lnSpc>
                <a:spcPct val="150000"/>
              </a:lnSpc>
              <a:spcBef>
                <a:spcPts val="1000"/>
              </a:spcBef>
            </a:pPr>
            <a:r>
              <a:rPr kumimoji="1" lang="en-US" altLang="zh-CN" sz="1600" b="1" dirty="0">
                <a:latin typeface="Microsoft YaHei" charset="-122"/>
                <a:ea typeface="Microsoft YaHei" charset="-122"/>
              </a:rPr>
              <a:t>method</a:t>
            </a:r>
            <a:r>
              <a:rPr kumimoji="1" lang="zh-CN" altLang="en-US" sz="1600" b="1" dirty="0">
                <a:latin typeface="Microsoft YaHei" charset="-122"/>
                <a:ea typeface="Microsoft YaHei" charset="-122"/>
              </a:rPr>
              <a:t>：</a:t>
            </a:r>
            <a:endParaRPr kumimoji="1" lang="en-US" altLang="zh-CN" sz="1600"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基于综合梯度的自我注意归因方法</a:t>
            </a:r>
            <a:endParaRPr kumimoji="1" lang="en-US" altLang="zh-CN" sz="1600" b="1"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当</a:t>
            </a:r>
            <a:r>
              <a:rPr kumimoji="1" lang="en-US" altLang="zh-CN" sz="1600" b="1" dirty="0">
                <a:latin typeface="STFangsong" charset="-122"/>
                <a:ea typeface="STFangsong" charset="-122"/>
              </a:rPr>
              <a:t>α</a:t>
            </a:r>
            <a:r>
              <a:rPr kumimoji="1" lang="zh-CN" altLang="en-US" sz="1600" b="1" dirty="0">
                <a:latin typeface="STFangsong" charset="-122"/>
                <a:ea typeface="STFangsong" charset="-122"/>
              </a:rPr>
              <a:t>从</a:t>
            </a:r>
            <a:r>
              <a:rPr kumimoji="1" lang="en-US" altLang="zh-CN" sz="1600" b="1" dirty="0">
                <a:latin typeface="STFangsong" charset="-122"/>
                <a:ea typeface="STFangsong" charset="-122"/>
              </a:rPr>
              <a:t>0</a:t>
            </a:r>
            <a:r>
              <a:rPr kumimoji="1" lang="zh-CN" altLang="en-US" sz="1600" b="1" dirty="0">
                <a:latin typeface="STFangsong" charset="-122"/>
                <a:ea typeface="STFangsong" charset="-122"/>
              </a:rPr>
              <a:t>变化到</a:t>
            </a:r>
            <a:r>
              <a:rPr kumimoji="1" lang="en-US" altLang="zh-CN" sz="1600" b="1" dirty="0">
                <a:latin typeface="STFangsong" charset="-122"/>
                <a:ea typeface="STFangsong" charset="-122"/>
              </a:rPr>
              <a:t>1</a:t>
            </a:r>
            <a:r>
              <a:rPr kumimoji="1" lang="zh-CN" altLang="en-US" sz="1600" b="1" dirty="0">
                <a:latin typeface="STFangsong" charset="-122"/>
                <a:ea typeface="STFangsong" charset="-122"/>
              </a:rPr>
              <a:t>时，如果注意连接</a:t>
            </a:r>
            <a:r>
              <a:rPr kumimoji="1" lang="en-US" altLang="zh-CN" sz="1600" b="1" dirty="0">
                <a:latin typeface="STFangsong" charset="-122"/>
                <a:ea typeface="STFangsong" charset="-122"/>
              </a:rPr>
              <a:t>(</a:t>
            </a:r>
            <a:r>
              <a:rPr kumimoji="1" lang="en-US" altLang="zh-CN" sz="1600" b="1" dirty="0" err="1">
                <a:latin typeface="STFangsong" charset="-122"/>
                <a:ea typeface="STFangsong" charset="-122"/>
              </a:rPr>
              <a:t>i</a:t>
            </a:r>
            <a:r>
              <a:rPr kumimoji="1" lang="en-US" altLang="zh-CN" sz="1600" b="1" dirty="0">
                <a:latin typeface="STFangsong" charset="-122"/>
                <a:ea typeface="STFangsong" charset="-122"/>
              </a:rPr>
              <a:t>, j)</a:t>
            </a:r>
            <a:r>
              <a:rPr kumimoji="1" lang="zh-CN" altLang="en-US" sz="1600" b="1" dirty="0">
                <a:latin typeface="STFangsong" charset="-122"/>
                <a:ea typeface="STFangsong" charset="-122"/>
              </a:rPr>
              <a:t>对模型预测影响较大，则其梯度会显著，因此积分值也会相应增大。直观上，</a:t>
            </a:r>
            <a:r>
              <a:rPr kumimoji="1" lang="en-US" altLang="zh-CN" sz="1600" b="1" dirty="0" err="1">
                <a:latin typeface="STFangsong" charset="-122"/>
                <a:ea typeface="STFangsong" charset="-122"/>
              </a:rPr>
              <a:t>Attrh</a:t>
            </a:r>
            <a:r>
              <a:rPr kumimoji="1" lang="en-US" altLang="zh-CN" sz="1600" b="1" dirty="0">
                <a:latin typeface="STFangsong" charset="-122"/>
                <a:ea typeface="STFangsong" charset="-122"/>
              </a:rPr>
              <a:t>(A)</a:t>
            </a:r>
            <a:r>
              <a:rPr kumimoji="1" lang="zh-CN" altLang="en-US" sz="1600" b="1" dirty="0">
                <a:latin typeface="STFangsong" charset="-122"/>
                <a:ea typeface="STFangsong" charset="-122"/>
              </a:rPr>
              <a:t>不仅考虑了注意力分数，还考虑了模型预测对注意力关系的敏感性。</a:t>
            </a:r>
            <a:endParaRPr kumimoji="1" lang="en-US" altLang="zh-CN" sz="1600" b="1"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endParaRPr kumimoji="1" lang="en-US" altLang="zh-CN" sz="1600" dirty="0">
              <a:latin typeface="STFangsong" charset="-122"/>
              <a:ea typeface="STFangsong" charset="-122"/>
            </a:endParaRPr>
          </a:p>
        </p:txBody>
      </p:sp>
      <p:pic>
        <p:nvPicPr>
          <p:cNvPr id="4" name="图片 3">
            <a:extLst>
              <a:ext uri="{FF2B5EF4-FFF2-40B4-BE49-F238E27FC236}">
                <a16:creationId xmlns:a16="http://schemas.microsoft.com/office/drawing/2014/main" id="{0B4BBB1C-2703-4E13-9A89-AE7A7BDD2AD3}"/>
              </a:ext>
            </a:extLst>
          </p:cNvPr>
          <p:cNvPicPr>
            <a:picLocks noChangeAspect="1"/>
          </p:cNvPicPr>
          <p:nvPr/>
        </p:nvPicPr>
        <p:blipFill>
          <a:blip r:embed="rId4"/>
          <a:stretch>
            <a:fillRect/>
          </a:stretch>
        </p:blipFill>
        <p:spPr>
          <a:xfrm>
            <a:off x="208293" y="4279383"/>
            <a:ext cx="3888836" cy="887754"/>
          </a:xfrm>
          <a:prstGeom prst="rect">
            <a:avLst/>
          </a:prstGeom>
        </p:spPr>
      </p:pic>
      <p:pic>
        <p:nvPicPr>
          <p:cNvPr id="5" name="图片 4">
            <a:extLst>
              <a:ext uri="{FF2B5EF4-FFF2-40B4-BE49-F238E27FC236}">
                <a16:creationId xmlns:a16="http://schemas.microsoft.com/office/drawing/2014/main" id="{AF84ECF6-F17A-432E-BD3F-3072E65FC453}"/>
              </a:ext>
            </a:extLst>
          </p:cNvPr>
          <p:cNvPicPr>
            <a:picLocks noChangeAspect="1"/>
          </p:cNvPicPr>
          <p:nvPr/>
        </p:nvPicPr>
        <p:blipFill>
          <a:blip r:embed="rId5"/>
          <a:stretch>
            <a:fillRect/>
          </a:stretch>
        </p:blipFill>
        <p:spPr>
          <a:xfrm>
            <a:off x="6633994" y="1055321"/>
            <a:ext cx="5129915" cy="5565790"/>
          </a:xfrm>
          <a:prstGeom prst="rect">
            <a:avLst/>
          </a:prstGeom>
        </p:spPr>
      </p:pic>
      <p:pic>
        <p:nvPicPr>
          <p:cNvPr id="6" name="图片 5">
            <a:extLst>
              <a:ext uri="{FF2B5EF4-FFF2-40B4-BE49-F238E27FC236}">
                <a16:creationId xmlns:a16="http://schemas.microsoft.com/office/drawing/2014/main" id="{3B23ACCF-7FF1-4C8F-BF71-48D49D077DDE}"/>
              </a:ext>
            </a:extLst>
          </p:cNvPr>
          <p:cNvPicPr>
            <a:picLocks noChangeAspect="1"/>
          </p:cNvPicPr>
          <p:nvPr/>
        </p:nvPicPr>
        <p:blipFill>
          <a:blip r:embed="rId6"/>
          <a:stretch>
            <a:fillRect/>
          </a:stretch>
        </p:blipFill>
        <p:spPr>
          <a:xfrm>
            <a:off x="4015890" y="4505896"/>
            <a:ext cx="2921179" cy="661241"/>
          </a:xfrm>
          <a:prstGeom prst="rect">
            <a:avLst/>
          </a:prstGeom>
        </p:spPr>
      </p:pic>
      <p:sp>
        <p:nvSpPr>
          <p:cNvPr id="8" name="矩形 7">
            <a:extLst>
              <a:ext uri="{FF2B5EF4-FFF2-40B4-BE49-F238E27FC236}">
                <a16:creationId xmlns:a16="http://schemas.microsoft.com/office/drawing/2014/main" id="{26D1BFBF-61C9-4810-93E3-82A781634C52}"/>
              </a:ext>
            </a:extLst>
          </p:cNvPr>
          <p:cNvSpPr/>
          <p:nvPr/>
        </p:nvSpPr>
        <p:spPr>
          <a:xfrm>
            <a:off x="487269" y="5261338"/>
            <a:ext cx="6096000" cy="1534459"/>
          </a:xfrm>
          <a:prstGeom prst="rect">
            <a:avLst/>
          </a:prstGeom>
        </p:spPr>
        <p:txBody>
          <a:bodyPr>
            <a:spAutoFit/>
          </a:bodyPr>
          <a:lstStyle/>
          <a:p>
            <a:pPr marL="285750"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较大的注意分数并不意味着对最终预测的贡献越大。</a:t>
            </a:r>
            <a:r>
              <a:rPr kumimoji="1" lang="en-US" altLang="zh-CN" sz="1600" b="1" dirty="0">
                <a:latin typeface="STFangsong" charset="-122"/>
                <a:ea typeface="STFangsong" charset="-122"/>
              </a:rPr>
              <a:t>[SEP] token</a:t>
            </a:r>
            <a:r>
              <a:rPr kumimoji="1" lang="zh-CN" altLang="en-US" sz="1600" b="1" dirty="0">
                <a:latin typeface="STFangsong" charset="-122"/>
                <a:ea typeface="STFangsong" charset="-122"/>
              </a:rPr>
              <a:t>与其他</a:t>
            </a:r>
            <a:r>
              <a:rPr kumimoji="1" lang="en-US" altLang="zh-CN" sz="1600" b="1" dirty="0">
                <a:latin typeface="STFangsong" charset="-122"/>
                <a:ea typeface="STFangsong" charset="-122"/>
              </a:rPr>
              <a:t>token</a:t>
            </a:r>
            <a:r>
              <a:rPr kumimoji="1" lang="zh-CN" altLang="en-US" sz="1600" b="1" dirty="0">
                <a:latin typeface="STFangsong" charset="-122"/>
                <a:ea typeface="STFangsong" charset="-122"/>
              </a:rPr>
              <a:t>之间的注意分数较大，但它们获得的归因分数较少。矛盾类的预测主要归因于第一部分的“不”与第二部分的“我知道”之间的联系，这一点更容易解释。</a:t>
            </a:r>
          </a:p>
        </p:txBody>
      </p:sp>
    </p:spTree>
    <p:extLst>
      <p:ext uri="{BB962C8B-B14F-4D97-AF65-F5344CB8AC3E}">
        <p14:creationId xmlns:p14="http://schemas.microsoft.com/office/powerpoint/2010/main" val="24600507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Self-Attention Attribution: Interpreting Information Interactions Inside Transformer</a:t>
            </a:r>
          </a:p>
        </p:txBody>
      </p:sp>
      <p:sp>
        <p:nvSpPr>
          <p:cNvPr id="3" name="矩形 2">
            <a:extLst>
              <a:ext uri="{FF2B5EF4-FFF2-40B4-BE49-F238E27FC236}">
                <a16:creationId xmlns:a16="http://schemas.microsoft.com/office/drawing/2014/main" id="{2C8ED55E-F054-4741-AA92-DB71B591ABF8}"/>
              </a:ext>
            </a:extLst>
          </p:cNvPr>
          <p:cNvSpPr/>
          <p:nvPr/>
        </p:nvSpPr>
        <p:spPr>
          <a:xfrm>
            <a:off x="838200" y="1055321"/>
            <a:ext cx="10925710" cy="418191"/>
          </a:xfrm>
          <a:prstGeom prst="rect">
            <a:avLst/>
          </a:prstGeom>
        </p:spPr>
        <p:txBody>
          <a:bodyPr wrap="square">
            <a:spAutoFit/>
          </a:bodyPr>
          <a:lstStyle/>
          <a:p>
            <a:pPr>
              <a:lnSpc>
                <a:spcPct val="150000"/>
              </a:lnSpc>
              <a:spcBef>
                <a:spcPts val="1000"/>
              </a:spcBef>
            </a:pPr>
            <a:r>
              <a:rPr kumimoji="1" lang="en-US" altLang="zh-CN" sz="1600" b="1" dirty="0">
                <a:latin typeface="Microsoft YaHei" charset="-122"/>
                <a:ea typeface="Microsoft YaHei" charset="-122"/>
              </a:rPr>
              <a:t>Result</a:t>
            </a:r>
            <a:r>
              <a:rPr kumimoji="1" lang="zh-CN" altLang="en-US" sz="1600" b="1" dirty="0">
                <a:latin typeface="Microsoft YaHei" charset="-122"/>
                <a:ea typeface="Microsoft YaHei" charset="-122"/>
              </a:rPr>
              <a:t>：</a:t>
            </a:r>
            <a:endParaRPr kumimoji="1" lang="en-US" altLang="zh-CN" sz="1600" b="1" dirty="0">
              <a:latin typeface="Microsoft YaHei" charset="-122"/>
              <a:ea typeface="Microsoft YaHei" charset="-122"/>
            </a:endParaRPr>
          </a:p>
        </p:txBody>
      </p:sp>
      <p:sp>
        <p:nvSpPr>
          <p:cNvPr id="8" name="矩形 7">
            <a:extLst>
              <a:ext uri="{FF2B5EF4-FFF2-40B4-BE49-F238E27FC236}">
                <a16:creationId xmlns:a16="http://schemas.microsoft.com/office/drawing/2014/main" id="{26D1BFBF-61C9-4810-93E3-82A781634C52}"/>
              </a:ext>
            </a:extLst>
          </p:cNvPr>
          <p:cNvSpPr/>
          <p:nvPr/>
        </p:nvSpPr>
        <p:spPr>
          <a:xfrm>
            <a:off x="838200" y="1502465"/>
            <a:ext cx="5891373" cy="1790939"/>
          </a:xfrm>
          <a:prstGeom prst="rect">
            <a:avLst/>
          </a:prstGeom>
        </p:spPr>
        <p:txBody>
          <a:bodyPr wrap="square">
            <a:spAutoFit/>
          </a:bodyPr>
          <a:lstStyle/>
          <a:p>
            <a:pPr marL="285750" indent="-285750">
              <a:lnSpc>
                <a:spcPct val="150000"/>
              </a:lnSpc>
              <a:spcBef>
                <a:spcPts val="1000"/>
              </a:spcBef>
              <a:buFont typeface="Arial" panose="020B0604020202020204" pitchFamily="34" charset="0"/>
              <a:buChar char="•"/>
            </a:pPr>
            <a:r>
              <a:rPr kumimoji="1" lang="en-US" altLang="zh-CN" sz="1600" b="1" dirty="0">
                <a:latin typeface="STFangsong" charset="-122"/>
                <a:ea typeface="STFangsong" charset="-122"/>
              </a:rPr>
              <a:t>Effectiveness Analysis</a:t>
            </a:r>
            <a:r>
              <a:rPr kumimoji="1" lang="zh-CN" altLang="en-US" sz="1600" b="1" dirty="0">
                <a:latin typeface="STFangsong" charset="-122"/>
                <a:ea typeface="STFangsong" charset="-122"/>
              </a:rPr>
              <a:t>：分别修剪</a:t>
            </a:r>
            <a:r>
              <a:rPr kumimoji="1" lang="en-US" altLang="zh-CN" sz="1600" b="1" dirty="0">
                <a:latin typeface="STFangsong" charset="-122"/>
                <a:ea typeface="STFangsong" charset="-122"/>
              </a:rPr>
              <a:t>attribution</a:t>
            </a:r>
            <a:r>
              <a:rPr kumimoji="1" lang="zh-CN" altLang="en-US" sz="1600" b="1" dirty="0">
                <a:latin typeface="STFangsong" charset="-122"/>
                <a:ea typeface="STFangsong" charset="-122"/>
              </a:rPr>
              <a:t>和</a:t>
            </a:r>
            <a:r>
              <a:rPr kumimoji="1" lang="en-US" altLang="zh-CN" sz="1600" b="1" dirty="0">
                <a:latin typeface="STFangsong" charset="-122"/>
                <a:ea typeface="STFangsong" charset="-122"/>
              </a:rPr>
              <a:t>attention</a:t>
            </a:r>
            <a:r>
              <a:rPr kumimoji="1" lang="zh-CN" altLang="en-US" sz="1600" b="1" dirty="0">
                <a:latin typeface="STFangsong" charset="-122"/>
                <a:ea typeface="STFangsong" charset="-122"/>
              </a:rPr>
              <a:t>对模型性能的影响</a:t>
            </a:r>
            <a:endParaRPr kumimoji="1" lang="en-US" altLang="zh-CN" sz="1600" b="1" dirty="0">
              <a:latin typeface="STFangsong" charset="-122"/>
              <a:ea typeface="STFangsong" charset="-122"/>
            </a:endParaRPr>
          </a:p>
          <a:p>
            <a:pPr marL="742950" lvl="1"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蓝色的修改</a:t>
            </a:r>
            <a:r>
              <a:rPr kumimoji="1" lang="en-US" altLang="zh-CN" sz="1600" b="1" dirty="0">
                <a:latin typeface="STFangsong" charset="-122"/>
                <a:ea typeface="STFangsong" charset="-122"/>
              </a:rPr>
              <a:t>attribution</a:t>
            </a:r>
            <a:r>
              <a:rPr kumimoji="1" lang="zh-CN" altLang="en-US" sz="1600" b="1" dirty="0">
                <a:latin typeface="STFangsong" charset="-122"/>
                <a:ea typeface="STFangsong" charset="-122"/>
              </a:rPr>
              <a:t>对实验结果影响比</a:t>
            </a:r>
            <a:r>
              <a:rPr kumimoji="1" lang="en-US" altLang="zh-CN" sz="1600" b="1" dirty="0">
                <a:latin typeface="STFangsong" charset="-122"/>
                <a:ea typeface="STFangsong" charset="-122"/>
              </a:rPr>
              <a:t>attention</a:t>
            </a:r>
            <a:r>
              <a:rPr kumimoji="1" lang="zh-CN" altLang="en-US" sz="1600" b="1" dirty="0">
                <a:latin typeface="STFangsong" charset="-122"/>
                <a:ea typeface="STFangsong" charset="-122"/>
              </a:rPr>
              <a:t>大</a:t>
            </a:r>
            <a:endParaRPr kumimoji="1" lang="en-US" altLang="zh-CN" sz="1600" b="1" dirty="0">
              <a:latin typeface="STFangsong" charset="-122"/>
              <a:ea typeface="STFangsong" charset="-122"/>
            </a:endParaRPr>
          </a:p>
          <a:p>
            <a:pPr marL="742950" lvl="1"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说明</a:t>
            </a:r>
            <a:r>
              <a:rPr kumimoji="1" lang="en-US" altLang="zh-CN" sz="1600" b="1" dirty="0">
                <a:latin typeface="STFangsong" charset="-122"/>
                <a:ea typeface="STFangsong" charset="-122"/>
              </a:rPr>
              <a:t>attribution</a:t>
            </a:r>
            <a:r>
              <a:rPr kumimoji="1" lang="zh-CN" altLang="en-US" sz="1600" b="1" dirty="0">
                <a:latin typeface="STFangsong" charset="-122"/>
                <a:ea typeface="STFangsong" charset="-122"/>
              </a:rPr>
              <a:t>真正反应了哪些部分对预测有贡献</a:t>
            </a:r>
          </a:p>
        </p:txBody>
      </p:sp>
      <p:pic>
        <p:nvPicPr>
          <p:cNvPr id="9" name="图片 8">
            <a:extLst>
              <a:ext uri="{FF2B5EF4-FFF2-40B4-BE49-F238E27FC236}">
                <a16:creationId xmlns:a16="http://schemas.microsoft.com/office/drawing/2014/main" id="{71D721EF-2F90-4EBE-8321-4BA7B82FF0C5}"/>
              </a:ext>
            </a:extLst>
          </p:cNvPr>
          <p:cNvPicPr>
            <a:picLocks noChangeAspect="1"/>
          </p:cNvPicPr>
          <p:nvPr/>
        </p:nvPicPr>
        <p:blipFill>
          <a:blip r:embed="rId3"/>
          <a:stretch>
            <a:fillRect/>
          </a:stretch>
        </p:blipFill>
        <p:spPr>
          <a:xfrm>
            <a:off x="6515100" y="1272706"/>
            <a:ext cx="5067300" cy="3629025"/>
          </a:xfrm>
          <a:prstGeom prst="rect">
            <a:avLst/>
          </a:prstGeom>
        </p:spPr>
      </p:pic>
    </p:spTree>
    <p:extLst>
      <p:ext uri="{BB962C8B-B14F-4D97-AF65-F5344CB8AC3E}">
        <p14:creationId xmlns:p14="http://schemas.microsoft.com/office/powerpoint/2010/main" val="305577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Self-Attention Attribution: Interpreting Information Interactions Inside Transformer</a:t>
            </a:r>
          </a:p>
        </p:txBody>
      </p:sp>
      <p:sp>
        <p:nvSpPr>
          <p:cNvPr id="3" name="矩形 2">
            <a:extLst>
              <a:ext uri="{FF2B5EF4-FFF2-40B4-BE49-F238E27FC236}">
                <a16:creationId xmlns:a16="http://schemas.microsoft.com/office/drawing/2014/main" id="{2C8ED55E-F054-4741-AA92-DB71B591ABF8}"/>
              </a:ext>
            </a:extLst>
          </p:cNvPr>
          <p:cNvSpPr/>
          <p:nvPr/>
        </p:nvSpPr>
        <p:spPr>
          <a:xfrm>
            <a:off x="838200" y="1055321"/>
            <a:ext cx="10925710" cy="418191"/>
          </a:xfrm>
          <a:prstGeom prst="rect">
            <a:avLst/>
          </a:prstGeom>
        </p:spPr>
        <p:txBody>
          <a:bodyPr wrap="square">
            <a:spAutoFit/>
          </a:bodyPr>
          <a:lstStyle/>
          <a:p>
            <a:pPr>
              <a:lnSpc>
                <a:spcPct val="150000"/>
              </a:lnSpc>
              <a:spcBef>
                <a:spcPts val="1000"/>
              </a:spcBef>
            </a:pPr>
            <a:r>
              <a:rPr kumimoji="1" lang="en-US" altLang="zh-CN" sz="1600" b="1" dirty="0">
                <a:latin typeface="Microsoft YaHei" charset="-122"/>
                <a:ea typeface="Microsoft YaHei" charset="-122"/>
              </a:rPr>
              <a:t>Result</a:t>
            </a:r>
            <a:r>
              <a:rPr kumimoji="1" lang="zh-CN" altLang="en-US" sz="1600" b="1" dirty="0">
                <a:latin typeface="Microsoft YaHei" charset="-122"/>
                <a:ea typeface="Microsoft YaHei" charset="-122"/>
              </a:rPr>
              <a:t>：</a:t>
            </a:r>
            <a:endParaRPr kumimoji="1" lang="en-US" altLang="zh-CN" sz="1600" b="1" dirty="0">
              <a:latin typeface="Microsoft YaHei" charset="-122"/>
              <a:ea typeface="Microsoft YaHei" charset="-122"/>
            </a:endParaRPr>
          </a:p>
        </p:txBody>
      </p:sp>
      <p:sp>
        <p:nvSpPr>
          <p:cNvPr id="8" name="矩形 7">
            <a:extLst>
              <a:ext uri="{FF2B5EF4-FFF2-40B4-BE49-F238E27FC236}">
                <a16:creationId xmlns:a16="http://schemas.microsoft.com/office/drawing/2014/main" id="{26D1BFBF-61C9-4810-93E3-82A781634C52}"/>
              </a:ext>
            </a:extLst>
          </p:cNvPr>
          <p:cNvSpPr/>
          <p:nvPr/>
        </p:nvSpPr>
        <p:spPr>
          <a:xfrm>
            <a:off x="838200" y="1502465"/>
            <a:ext cx="6220146" cy="1421608"/>
          </a:xfrm>
          <a:prstGeom prst="rect">
            <a:avLst/>
          </a:prstGeom>
        </p:spPr>
        <p:txBody>
          <a:bodyPr wrap="square">
            <a:spAutoFit/>
          </a:bodyPr>
          <a:lstStyle/>
          <a:p>
            <a:pPr marL="285750" indent="-285750">
              <a:lnSpc>
                <a:spcPct val="150000"/>
              </a:lnSpc>
              <a:spcBef>
                <a:spcPts val="1000"/>
              </a:spcBef>
              <a:buFont typeface="Arial" panose="020B0604020202020204" pitchFamily="34" charset="0"/>
              <a:buChar char="•"/>
            </a:pPr>
            <a:r>
              <a:rPr kumimoji="1" lang="en-US" altLang="zh-CN" sz="1600" b="1" dirty="0">
                <a:latin typeface="STFangsong" charset="-122"/>
                <a:ea typeface="STFangsong" charset="-122"/>
              </a:rPr>
              <a:t>Use Case 1: Attention Head Pruning</a:t>
            </a:r>
          </a:p>
          <a:p>
            <a:pPr marL="742950" lvl="1" indent="-285750">
              <a:lnSpc>
                <a:spcPct val="150000"/>
              </a:lnSpc>
              <a:spcBef>
                <a:spcPts val="1000"/>
              </a:spcBef>
              <a:buFont typeface="Arial" panose="020B0604020202020204" pitchFamily="34" charset="0"/>
              <a:buChar char="•"/>
            </a:pPr>
            <a:r>
              <a:rPr kumimoji="1" lang="en-US" altLang="zh-CN" sz="1600" b="1" dirty="0">
                <a:latin typeface="STFangsong" charset="-122"/>
                <a:ea typeface="STFangsong" charset="-122"/>
              </a:rPr>
              <a:t>Head Importance</a:t>
            </a:r>
          </a:p>
          <a:p>
            <a:pPr marL="742950" lvl="1"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看出根据</a:t>
            </a:r>
            <a:r>
              <a:rPr kumimoji="1" lang="en-US" altLang="zh-CN" sz="1600" b="1" dirty="0">
                <a:latin typeface="STFangsong" charset="-122"/>
                <a:ea typeface="STFangsong" charset="-122"/>
              </a:rPr>
              <a:t>attribution</a:t>
            </a:r>
            <a:r>
              <a:rPr kumimoji="1" lang="zh-CN" altLang="en-US" sz="1600" b="1" dirty="0">
                <a:latin typeface="STFangsong" charset="-122"/>
                <a:ea typeface="STFangsong" charset="-122"/>
              </a:rPr>
              <a:t>做剪枝和现有的方法有</a:t>
            </a:r>
            <a:r>
              <a:rPr kumimoji="1" lang="en-US" altLang="zh-CN" sz="1600" b="1" dirty="0">
                <a:latin typeface="STFangsong" charset="-122"/>
                <a:ea typeface="STFangsong" charset="-122"/>
              </a:rPr>
              <a:t>comparable</a:t>
            </a:r>
            <a:r>
              <a:rPr kumimoji="1" lang="zh-CN" altLang="en-US" sz="1600" b="1" dirty="0">
                <a:latin typeface="STFangsong" charset="-122"/>
                <a:ea typeface="STFangsong" charset="-122"/>
              </a:rPr>
              <a:t>的效果</a:t>
            </a:r>
            <a:endParaRPr kumimoji="1" lang="en-US" altLang="zh-CN" sz="1600" b="1" dirty="0">
              <a:latin typeface="STFangsong" charset="-122"/>
              <a:ea typeface="STFangsong" charset="-122"/>
            </a:endParaRPr>
          </a:p>
        </p:txBody>
      </p:sp>
      <p:pic>
        <p:nvPicPr>
          <p:cNvPr id="4" name="图片 3">
            <a:extLst>
              <a:ext uri="{FF2B5EF4-FFF2-40B4-BE49-F238E27FC236}">
                <a16:creationId xmlns:a16="http://schemas.microsoft.com/office/drawing/2014/main" id="{71497CAE-AF88-46A1-8920-38B504BB5AA2}"/>
              </a:ext>
            </a:extLst>
          </p:cNvPr>
          <p:cNvPicPr>
            <a:picLocks noChangeAspect="1"/>
          </p:cNvPicPr>
          <p:nvPr/>
        </p:nvPicPr>
        <p:blipFill>
          <a:blip r:embed="rId3"/>
          <a:stretch>
            <a:fillRect/>
          </a:stretch>
        </p:blipFill>
        <p:spPr>
          <a:xfrm>
            <a:off x="3386779" y="2048209"/>
            <a:ext cx="2562225" cy="438150"/>
          </a:xfrm>
          <a:prstGeom prst="rect">
            <a:avLst/>
          </a:prstGeom>
        </p:spPr>
      </p:pic>
      <p:pic>
        <p:nvPicPr>
          <p:cNvPr id="5" name="图片 4">
            <a:extLst>
              <a:ext uri="{FF2B5EF4-FFF2-40B4-BE49-F238E27FC236}">
                <a16:creationId xmlns:a16="http://schemas.microsoft.com/office/drawing/2014/main" id="{D77C7A73-9449-4571-8302-292076B41CD6}"/>
              </a:ext>
            </a:extLst>
          </p:cNvPr>
          <p:cNvPicPr>
            <a:picLocks noChangeAspect="1"/>
          </p:cNvPicPr>
          <p:nvPr/>
        </p:nvPicPr>
        <p:blipFill>
          <a:blip r:embed="rId4"/>
          <a:stretch>
            <a:fillRect/>
          </a:stretch>
        </p:blipFill>
        <p:spPr>
          <a:xfrm>
            <a:off x="6920080" y="869546"/>
            <a:ext cx="4716145" cy="3962931"/>
          </a:xfrm>
          <a:prstGeom prst="rect">
            <a:avLst/>
          </a:prstGeom>
        </p:spPr>
      </p:pic>
      <p:pic>
        <p:nvPicPr>
          <p:cNvPr id="6" name="图片 5">
            <a:extLst>
              <a:ext uri="{FF2B5EF4-FFF2-40B4-BE49-F238E27FC236}">
                <a16:creationId xmlns:a16="http://schemas.microsoft.com/office/drawing/2014/main" id="{9EEDD5FC-DD69-45BD-A3FF-7995454E08D5}"/>
              </a:ext>
            </a:extLst>
          </p:cNvPr>
          <p:cNvPicPr>
            <a:picLocks noChangeAspect="1"/>
          </p:cNvPicPr>
          <p:nvPr/>
        </p:nvPicPr>
        <p:blipFill>
          <a:blip r:embed="rId5"/>
          <a:stretch>
            <a:fillRect/>
          </a:stretch>
        </p:blipFill>
        <p:spPr>
          <a:xfrm>
            <a:off x="889780" y="2929369"/>
            <a:ext cx="4382142" cy="4033948"/>
          </a:xfrm>
          <a:prstGeom prst="rect">
            <a:avLst/>
          </a:prstGeom>
        </p:spPr>
      </p:pic>
      <p:sp>
        <p:nvSpPr>
          <p:cNvPr id="7" name="矩形 6">
            <a:extLst>
              <a:ext uri="{FF2B5EF4-FFF2-40B4-BE49-F238E27FC236}">
                <a16:creationId xmlns:a16="http://schemas.microsoft.com/office/drawing/2014/main" id="{F04F11E0-90EA-4590-8B7A-AB5279DD8358}"/>
              </a:ext>
            </a:extLst>
          </p:cNvPr>
          <p:cNvSpPr/>
          <p:nvPr/>
        </p:nvSpPr>
        <p:spPr>
          <a:xfrm>
            <a:off x="5540224" y="5140696"/>
            <a:ext cx="6096000" cy="1293367"/>
          </a:xfrm>
          <a:prstGeom prst="rect">
            <a:avLst/>
          </a:prstGeom>
        </p:spPr>
        <p:txBody>
          <a:bodyPr>
            <a:spAutoFit/>
          </a:bodyPr>
          <a:lstStyle/>
          <a:p>
            <a:pPr marL="285750" indent="-285750">
              <a:lnSpc>
                <a:spcPct val="150000"/>
              </a:lnSpc>
              <a:spcBef>
                <a:spcPts val="1000"/>
              </a:spcBef>
              <a:buFont typeface="Arial" panose="020B0604020202020204" pitchFamily="34" charset="0"/>
              <a:buChar char="•"/>
            </a:pPr>
            <a:r>
              <a:rPr kumimoji="1" lang="en-US" altLang="zh-CN" sz="1600" b="1" dirty="0">
                <a:latin typeface="STFangsong" charset="-122"/>
                <a:ea typeface="STFangsong" charset="-122"/>
              </a:rPr>
              <a:t>Universality of Important Heads</a:t>
            </a:r>
          </a:p>
          <a:p>
            <a:pPr marL="742950" lvl="1"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同质任务的数据集具有很强的相关性，这意味着相同的注意力头子集在类似任务中被微调</a:t>
            </a:r>
            <a:endParaRPr kumimoji="1" lang="en-US" altLang="zh-CN" sz="1600" b="1" dirty="0">
              <a:latin typeface="STFangsong" charset="-122"/>
              <a:ea typeface="STFangsong" charset="-122"/>
            </a:endParaRPr>
          </a:p>
        </p:txBody>
      </p:sp>
    </p:spTree>
    <p:extLst>
      <p:ext uri="{BB962C8B-B14F-4D97-AF65-F5344CB8AC3E}">
        <p14:creationId xmlns:p14="http://schemas.microsoft.com/office/powerpoint/2010/main" val="5529274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8018587D-A98C-47F1-AEC3-C802DDCA5D50}"/>
              </a:ext>
            </a:extLst>
          </p:cNvPr>
          <p:cNvPicPr>
            <a:picLocks noChangeAspect="1"/>
          </p:cNvPicPr>
          <p:nvPr/>
        </p:nvPicPr>
        <p:blipFill>
          <a:blip r:embed="rId3"/>
          <a:stretch>
            <a:fillRect/>
          </a:stretch>
        </p:blipFill>
        <p:spPr>
          <a:xfrm>
            <a:off x="2955526" y="1902877"/>
            <a:ext cx="3686175" cy="781050"/>
          </a:xfrm>
          <a:prstGeom prst="rect">
            <a:avLst/>
          </a:prstGeom>
        </p:spPr>
      </p:pic>
      <p:pic>
        <p:nvPicPr>
          <p:cNvPr id="12" name="图片 11">
            <a:extLst>
              <a:ext uri="{FF2B5EF4-FFF2-40B4-BE49-F238E27FC236}">
                <a16:creationId xmlns:a16="http://schemas.microsoft.com/office/drawing/2014/main" id="{5E391706-3359-4E59-9DC3-7C6FA80934FA}"/>
              </a:ext>
            </a:extLst>
          </p:cNvPr>
          <p:cNvPicPr>
            <a:picLocks noChangeAspect="1"/>
          </p:cNvPicPr>
          <p:nvPr/>
        </p:nvPicPr>
        <p:blipFill>
          <a:blip r:embed="rId4"/>
          <a:stretch>
            <a:fillRect/>
          </a:stretch>
        </p:blipFill>
        <p:spPr>
          <a:xfrm>
            <a:off x="4247084" y="3657883"/>
            <a:ext cx="5622524" cy="3149029"/>
          </a:xfrm>
          <a:prstGeom prst="rect">
            <a:avLst/>
          </a:prstGeom>
        </p:spPr>
      </p:pic>
      <p:sp>
        <p:nvSpPr>
          <p:cNvPr id="2" name="标题 1"/>
          <p:cNvSpPr>
            <a:spLocks noGrp="1"/>
          </p:cNvSpPr>
          <p:nvPr>
            <p:ph type="title"/>
          </p:nvPr>
        </p:nvSpPr>
        <p:spPr>
          <a:xfrm>
            <a:off x="838200" y="365126"/>
            <a:ext cx="11353800" cy="661242"/>
          </a:xfrm>
        </p:spPr>
        <p:txBody>
          <a:bodyPr>
            <a:noAutofit/>
          </a:bodyPr>
          <a:lstStyle/>
          <a:p>
            <a:r>
              <a:rPr kumimoji="1" lang="en-US" altLang="zh-CN" sz="2800" dirty="0"/>
              <a:t>Self-Attention Attribution: Interpreting Information Interactions Inside Transformer</a:t>
            </a:r>
          </a:p>
        </p:txBody>
      </p:sp>
      <p:sp>
        <p:nvSpPr>
          <p:cNvPr id="3" name="矩形 2">
            <a:extLst>
              <a:ext uri="{FF2B5EF4-FFF2-40B4-BE49-F238E27FC236}">
                <a16:creationId xmlns:a16="http://schemas.microsoft.com/office/drawing/2014/main" id="{2C8ED55E-F054-4741-AA92-DB71B591ABF8}"/>
              </a:ext>
            </a:extLst>
          </p:cNvPr>
          <p:cNvSpPr/>
          <p:nvPr/>
        </p:nvSpPr>
        <p:spPr>
          <a:xfrm>
            <a:off x="838200" y="1055321"/>
            <a:ext cx="10925710" cy="418191"/>
          </a:xfrm>
          <a:prstGeom prst="rect">
            <a:avLst/>
          </a:prstGeom>
        </p:spPr>
        <p:txBody>
          <a:bodyPr wrap="square">
            <a:spAutoFit/>
          </a:bodyPr>
          <a:lstStyle/>
          <a:p>
            <a:pPr>
              <a:lnSpc>
                <a:spcPct val="150000"/>
              </a:lnSpc>
              <a:spcBef>
                <a:spcPts val="1000"/>
              </a:spcBef>
            </a:pPr>
            <a:r>
              <a:rPr kumimoji="1" lang="en-US" altLang="zh-CN" sz="1600" b="1" dirty="0">
                <a:latin typeface="Microsoft YaHei" charset="-122"/>
                <a:ea typeface="Microsoft YaHei" charset="-122"/>
              </a:rPr>
              <a:t>Result</a:t>
            </a:r>
            <a:r>
              <a:rPr kumimoji="1" lang="zh-CN" altLang="en-US" sz="1600" b="1" dirty="0">
                <a:latin typeface="Microsoft YaHei" charset="-122"/>
                <a:ea typeface="Microsoft YaHei" charset="-122"/>
              </a:rPr>
              <a:t>：</a:t>
            </a:r>
            <a:endParaRPr kumimoji="1" lang="en-US" altLang="zh-CN" sz="1600" b="1" dirty="0">
              <a:latin typeface="Microsoft YaHei" charset="-122"/>
              <a:ea typeface="Microsoft YaHei" charset="-122"/>
            </a:endParaRPr>
          </a:p>
        </p:txBody>
      </p:sp>
      <p:sp>
        <p:nvSpPr>
          <p:cNvPr id="8" name="矩形 7">
            <a:extLst>
              <a:ext uri="{FF2B5EF4-FFF2-40B4-BE49-F238E27FC236}">
                <a16:creationId xmlns:a16="http://schemas.microsoft.com/office/drawing/2014/main" id="{26D1BFBF-61C9-4810-93E3-82A781634C52}"/>
              </a:ext>
            </a:extLst>
          </p:cNvPr>
          <p:cNvSpPr/>
          <p:nvPr/>
        </p:nvSpPr>
        <p:spPr>
          <a:xfrm>
            <a:off x="838200" y="1502465"/>
            <a:ext cx="6220146" cy="1790939"/>
          </a:xfrm>
          <a:prstGeom prst="rect">
            <a:avLst/>
          </a:prstGeom>
        </p:spPr>
        <p:txBody>
          <a:bodyPr wrap="square">
            <a:spAutoFit/>
          </a:bodyPr>
          <a:lstStyle/>
          <a:p>
            <a:pPr marL="285750" indent="-285750">
              <a:lnSpc>
                <a:spcPct val="150000"/>
              </a:lnSpc>
              <a:spcBef>
                <a:spcPts val="1000"/>
              </a:spcBef>
              <a:buFont typeface="Arial" panose="020B0604020202020204" pitchFamily="34" charset="0"/>
              <a:buChar char="•"/>
            </a:pPr>
            <a:r>
              <a:rPr kumimoji="1" lang="en-US" altLang="zh-CN" sz="1600" b="1" dirty="0">
                <a:latin typeface="STFangsong" charset="-122"/>
                <a:ea typeface="STFangsong" charset="-122"/>
              </a:rPr>
              <a:t>Use Case 2: Visualizing Information Flow Inside Transformer</a:t>
            </a:r>
            <a:r>
              <a:rPr kumimoji="1" lang="zh-CN" altLang="en-US" sz="1600" b="1" dirty="0">
                <a:latin typeface="STFangsong" charset="-122"/>
                <a:ea typeface="STFangsong" charset="-122"/>
              </a:rPr>
              <a:t>、</a:t>
            </a:r>
            <a:endParaRPr kumimoji="1" lang="en-US" altLang="zh-CN" sz="1600" b="1" dirty="0">
              <a:latin typeface="STFangsong" charset="-122"/>
              <a:ea typeface="STFangsong" charset="-122"/>
            </a:endParaRPr>
          </a:p>
          <a:p>
            <a:pPr marL="742950" lvl="1"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属性分数</a:t>
            </a:r>
            <a:endParaRPr kumimoji="1" lang="en-US" altLang="zh-CN" sz="1600" b="1" dirty="0">
              <a:latin typeface="STFangsong" charset="-122"/>
              <a:ea typeface="STFangsong" charset="-122"/>
            </a:endParaRPr>
          </a:p>
          <a:p>
            <a:pPr marL="742950" lvl="1"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属性树的构建是在最大化属性分数的总和和最小化树中的边数之间的权衡。</a:t>
            </a:r>
            <a:endParaRPr kumimoji="1" lang="en-US" altLang="zh-CN" sz="1600" b="1" dirty="0">
              <a:latin typeface="STFangsong" charset="-122"/>
              <a:ea typeface="STFangsong" charset="-122"/>
            </a:endParaRPr>
          </a:p>
        </p:txBody>
      </p:sp>
      <p:pic>
        <p:nvPicPr>
          <p:cNvPr id="10" name="图片 9">
            <a:extLst>
              <a:ext uri="{FF2B5EF4-FFF2-40B4-BE49-F238E27FC236}">
                <a16:creationId xmlns:a16="http://schemas.microsoft.com/office/drawing/2014/main" id="{A448BDD6-83D0-46F5-8F66-3C253FEF213F}"/>
              </a:ext>
            </a:extLst>
          </p:cNvPr>
          <p:cNvPicPr>
            <a:picLocks noChangeAspect="1"/>
          </p:cNvPicPr>
          <p:nvPr/>
        </p:nvPicPr>
        <p:blipFill>
          <a:blip r:embed="rId5"/>
          <a:stretch>
            <a:fillRect/>
          </a:stretch>
        </p:blipFill>
        <p:spPr>
          <a:xfrm>
            <a:off x="8672806" y="747729"/>
            <a:ext cx="3400262" cy="4484670"/>
          </a:xfrm>
          <a:prstGeom prst="rect">
            <a:avLst/>
          </a:prstGeom>
        </p:spPr>
      </p:pic>
      <p:pic>
        <p:nvPicPr>
          <p:cNvPr id="11" name="图片 10">
            <a:extLst>
              <a:ext uri="{FF2B5EF4-FFF2-40B4-BE49-F238E27FC236}">
                <a16:creationId xmlns:a16="http://schemas.microsoft.com/office/drawing/2014/main" id="{013D222A-EEF3-447E-9754-C4AEBD1BAA69}"/>
              </a:ext>
            </a:extLst>
          </p:cNvPr>
          <p:cNvPicPr>
            <a:picLocks noChangeAspect="1"/>
          </p:cNvPicPr>
          <p:nvPr/>
        </p:nvPicPr>
        <p:blipFill>
          <a:blip r:embed="rId6"/>
          <a:stretch>
            <a:fillRect/>
          </a:stretch>
        </p:blipFill>
        <p:spPr>
          <a:xfrm>
            <a:off x="0" y="3742892"/>
            <a:ext cx="4610596" cy="2979013"/>
          </a:xfrm>
          <a:prstGeom prst="rect">
            <a:avLst/>
          </a:prstGeom>
        </p:spPr>
      </p:pic>
    </p:spTree>
    <p:extLst>
      <p:ext uri="{BB962C8B-B14F-4D97-AF65-F5344CB8AC3E}">
        <p14:creationId xmlns:p14="http://schemas.microsoft.com/office/powerpoint/2010/main" val="2209985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17838"/>
            <a:ext cx="10515600" cy="533497"/>
          </a:xfrm>
        </p:spPr>
        <p:txBody>
          <a:bodyPr>
            <a:noAutofit/>
          </a:bodyPr>
          <a:lstStyle/>
          <a:p>
            <a:pPr lvl="0" algn="ctr">
              <a:defRPr/>
            </a:pPr>
            <a:r>
              <a:rPr lang="zh-CN" altLang="en-US" sz="2800" kern="0" dirty="0">
                <a:solidFill>
                  <a:schemeClr val="tx1"/>
                </a:solidFill>
                <a:latin typeface="Times New Roman"/>
                <a:ea typeface="黑体"/>
                <a:cs typeface="Times New Roman"/>
              </a:rPr>
              <a:t>会议趋势</a:t>
            </a:r>
          </a:p>
        </p:txBody>
      </p:sp>
      <p:sp>
        <p:nvSpPr>
          <p:cNvPr id="3" name="内容占位符 2"/>
          <p:cNvSpPr>
            <a:spLocks noGrp="1"/>
          </p:cNvSpPr>
          <p:nvPr>
            <p:ph idx="1"/>
          </p:nvPr>
        </p:nvSpPr>
        <p:spPr>
          <a:xfrm>
            <a:off x="838200" y="1141061"/>
            <a:ext cx="2511175" cy="5424126"/>
          </a:xfrm>
        </p:spPr>
        <p:txBody>
          <a:bodyPr>
            <a:normAutofit/>
          </a:bodyPr>
          <a:lstStyle/>
          <a:p>
            <a:pPr marL="0" lvl="1" indent="0">
              <a:lnSpc>
                <a:spcPct val="160000"/>
              </a:lnSpc>
              <a:spcBef>
                <a:spcPts val="1000"/>
              </a:spcBef>
              <a:buNone/>
            </a:pPr>
            <a:endParaRPr kumimoji="1" lang="en-US" altLang="zh-CN" sz="1800" b="1" dirty="0">
              <a:latin typeface="Times New Roman" panose="02020603050405020304" pitchFamily="18" charset="0"/>
              <a:ea typeface="STFangsong" charset="-122"/>
              <a:cs typeface="+mn-cs"/>
            </a:endParaRPr>
          </a:p>
          <a:p>
            <a:pPr marL="228600" lvl="1">
              <a:lnSpc>
                <a:spcPct val="160000"/>
              </a:lnSpc>
              <a:spcBef>
                <a:spcPts val="1000"/>
              </a:spcBef>
            </a:pPr>
            <a:r>
              <a:rPr kumimoji="1" lang="en-US" altLang="zh-CN" sz="1800" b="1" dirty="0">
                <a:latin typeface="Times New Roman" panose="02020603050405020304" pitchFamily="18" charset="0"/>
                <a:ea typeface="STFangsong" charset="-122"/>
                <a:cs typeface="Times New Roman" panose="02020603050405020304" pitchFamily="18" charset="0"/>
              </a:rPr>
              <a:t>AAAI 2021</a:t>
            </a:r>
            <a:r>
              <a:rPr kumimoji="1" lang="zh-CN" altLang="en-US" sz="1800" b="1" dirty="0">
                <a:latin typeface="Times New Roman" panose="02020603050405020304" pitchFamily="18" charset="0"/>
                <a:ea typeface="STFangsong" charset="-122"/>
                <a:cs typeface="Times New Roman" panose="02020603050405020304" pitchFamily="18" charset="0"/>
              </a:rPr>
              <a:t>的投稿总数为</a:t>
            </a:r>
            <a:r>
              <a:rPr kumimoji="1" lang="en-US" altLang="zh-CN" sz="1800" b="1" dirty="0">
                <a:latin typeface="Times New Roman" panose="02020603050405020304" pitchFamily="18" charset="0"/>
                <a:ea typeface="STFangsong" charset="-122"/>
                <a:cs typeface="Times New Roman" panose="02020603050405020304" pitchFamily="18" charset="0"/>
              </a:rPr>
              <a:t>9034</a:t>
            </a:r>
            <a:r>
              <a:rPr kumimoji="1" lang="zh-CN" altLang="en-US" sz="1800" b="1" dirty="0">
                <a:latin typeface="Times New Roman" panose="02020603050405020304" pitchFamily="18" charset="0"/>
                <a:ea typeface="STFangsong" charset="-122"/>
                <a:cs typeface="Times New Roman" panose="02020603050405020304" pitchFamily="18" charset="0"/>
              </a:rPr>
              <a:t>篇，再创历史新高，超过了去年的</a:t>
            </a:r>
            <a:r>
              <a:rPr kumimoji="1" lang="en-US" altLang="zh-CN" sz="1800" b="1" dirty="0">
                <a:latin typeface="Times New Roman" panose="02020603050405020304" pitchFamily="18" charset="0"/>
                <a:ea typeface="STFangsong" charset="-122"/>
                <a:cs typeface="Times New Roman" panose="02020603050405020304" pitchFamily="18" charset="0"/>
              </a:rPr>
              <a:t>8800</a:t>
            </a:r>
            <a:r>
              <a:rPr kumimoji="1" lang="zh-CN" altLang="en-US" sz="1800" b="1" dirty="0">
                <a:latin typeface="Times New Roman" panose="02020603050405020304" pitchFamily="18" charset="0"/>
                <a:ea typeface="STFangsong" charset="-122"/>
                <a:cs typeface="Times New Roman" panose="02020603050405020304" pitchFamily="18" charset="0"/>
              </a:rPr>
              <a:t>篇</a:t>
            </a:r>
            <a:endParaRPr kumimoji="1" lang="en-US" altLang="zh-CN" sz="1800" b="1" dirty="0">
              <a:latin typeface="Times New Roman" panose="02020603050405020304" pitchFamily="18" charset="0"/>
              <a:ea typeface="STFangsong" charset="-122"/>
              <a:cs typeface="Times New Roman" panose="02020603050405020304" pitchFamily="18" charset="0"/>
            </a:endParaRPr>
          </a:p>
          <a:p>
            <a:pPr marL="228600" lvl="1">
              <a:lnSpc>
                <a:spcPct val="160000"/>
              </a:lnSpc>
              <a:spcBef>
                <a:spcPts val="1000"/>
              </a:spcBef>
            </a:pPr>
            <a:r>
              <a:rPr kumimoji="1" lang="zh-CN" altLang="en-US" sz="1800" b="1" dirty="0">
                <a:latin typeface="Times New Roman" panose="02020603050405020304" pitchFamily="18" charset="0"/>
                <a:ea typeface="STFangsong" charset="-122"/>
                <a:cs typeface="Times New Roman" panose="02020603050405020304" pitchFamily="18" charset="0"/>
              </a:rPr>
              <a:t>在</a:t>
            </a:r>
            <a:r>
              <a:rPr kumimoji="1" lang="en-US" altLang="zh-CN" sz="1800" b="1" dirty="0">
                <a:latin typeface="Times New Roman" panose="02020603050405020304" pitchFamily="18" charset="0"/>
                <a:ea typeface="STFangsong" charset="-122"/>
                <a:cs typeface="Times New Roman" panose="02020603050405020304" pitchFamily="18" charset="0"/>
              </a:rPr>
              <a:t>7911</a:t>
            </a:r>
            <a:r>
              <a:rPr kumimoji="1" lang="zh-CN" altLang="en-US" sz="1800" b="1" dirty="0">
                <a:latin typeface="Times New Roman" panose="02020603050405020304" pitchFamily="18" charset="0"/>
                <a:ea typeface="STFangsong" charset="-122"/>
                <a:cs typeface="Times New Roman" panose="02020603050405020304" pitchFamily="18" charset="0"/>
              </a:rPr>
              <a:t>篇送审论文中，共有</a:t>
            </a:r>
            <a:r>
              <a:rPr kumimoji="1" lang="en-US" altLang="zh-CN" sz="1800" b="1" dirty="0">
                <a:latin typeface="Times New Roman" panose="02020603050405020304" pitchFamily="18" charset="0"/>
                <a:ea typeface="STFangsong" charset="-122"/>
                <a:cs typeface="Times New Roman" panose="02020603050405020304" pitchFamily="18" charset="0"/>
              </a:rPr>
              <a:t>1692</a:t>
            </a:r>
            <a:r>
              <a:rPr kumimoji="1" lang="zh-CN" altLang="en-US" sz="1800" b="1" dirty="0">
                <a:latin typeface="Times New Roman" panose="02020603050405020304" pitchFamily="18" charset="0"/>
                <a:ea typeface="STFangsong" charset="-122"/>
                <a:cs typeface="Times New Roman" panose="02020603050405020304" pitchFamily="18" charset="0"/>
              </a:rPr>
              <a:t>篇论文入选。今年的录用率为</a:t>
            </a:r>
            <a:r>
              <a:rPr kumimoji="1" lang="en-US" altLang="zh-CN" sz="1800" b="1" dirty="0">
                <a:latin typeface="Times New Roman" panose="02020603050405020304" pitchFamily="18" charset="0"/>
                <a:ea typeface="STFangsong" charset="-122"/>
                <a:cs typeface="Times New Roman" panose="02020603050405020304" pitchFamily="18" charset="0"/>
              </a:rPr>
              <a:t>21%</a:t>
            </a:r>
            <a:r>
              <a:rPr kumimoji="1" lang="zh-CN" altLang="en-US" sz="1800" b="1" dirty="0">
                <a:latin typeface="Times New Roman" panose="02020603050405020304" pitchFamily="18" charset="0"/>
                <a:ea typeface="STFangsong" charset="-122"/>
                <a:cs typeface="Times New Roman" panose="02020603050405020304" pitchFamily="18" charset="0"/>
              </a:rPr>
              <a:t>，略高于去年的</a:t>
            </a:r>
            <a:r>
              <a:rPr kumimoji="1" lang="en-US" altLang="zh-CN" sz="1800" b="1" dirty="0">
                <a:latin typeface="Times New Roman" panose="02020603050405020304" pitchFamily="18" charset="0"/>
                <a:ea typeface="STFangsong" charset="-122"/>
                <a:cs typeface="Times New Roman" panose="02020603050405020304" pitchFamily="18" charset="0"/>
              </a:rPr>
              <a:t>20.6%</a:t>
            </a:r>
            <a:r>
              <a:rPr kumimoji="1" lang="zh-CN" altLang="en-US" sz="1800" b="1" dirty="0">
                <a:latin typeface="Times New Roman" panose="02020603050405020304" pitchFamily="18" charset="0"/>
                <a:ea typeface="STFangsong" charset="-122"/>
                <a:cs typeface="Times New Roman" panose="02020603050405020304" pitchFamily="18" charset="0"/>
              </a:rPr>
              <a:t>。</a:t>
            </a:r>
          </a:p>
          <a:p>
            <a:pPr>
              <a:lnSpc>
                <a:spcPct val="150000"/>
              </a:lnSpc>
            </a:pPr>
            <a:endParaRPr kumimoji="1" lang="en-US" altLang="zh-CN" sz="2000" b="1"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956BBE04-9DAA-4FC1-96BB-9E57A5EBA67B}"/>
              </a:ext>
            </a:extLst>
          </p:cNvPr>
          <p:cNvPicPr>
            <a:picLocks noChangeAspect="1"/>
          </p:cNvPicPr>
          <p:nvPr/>
        </p:nvPicPr>
        <p:blipFill rotWithShape="1">
          <a:blip r:embed="rId3"/>
          <a:srcRect r="24162"/>
          <a:stretch/>
        </p:blipFill>
        <p:spPr>
          <a:xfrm>
            <a:off x="4528065" y="1356189"/>
            <a:ext cx="6825735" cy="5009322"/>
          </a:xfrm>
          <a:prstGeom prst="rect">
            <a:avLst/>
          </a:prstGeom>
        </p:spPr>
      </p:pic>
      <p:pic>
        <p:nvPicPr>
          <p:cNvPr id="7" name="图片 6">
            <a:extLst>
              <a:ext uri="{FF2B5EF4-FFF2-40B4-BE49-F238E27FC236}">
                <a16:creationId xmlns:a16="http://schemas.microsoft.com/office/drawing/2014/main" id="{03D0A6BE-872F-408E-8753-813205481765}"/>
              </a:ext>
            </a:extLst>
          </p:cNvPr>
          <p:cNvPicPr>
            <a:picLocks noChangeAspect="1"/>
          </p:cNvPicPr>
          <p:nvPr/>
        </p:nvPicPr>
        <p:blipFill>
          <a:blip r:embed="rId4"/>
          <a:stretch>
            <a:fillRect/>
          </a:stretch>
        </p:blipFill>
        <p:spPr>
          <a:xfrm>
            <a:off x="4528065" y="1283393"/>
            <a:ext cx="6825735" cy="5400862"/>
          </a:xfrm>
          <a:prstGeom prst="rect">
            <a:avLst/>
          </a:prstGeom>
        </p:spPr>
      </p:pic>
    </p:spTree>
    <p:extLst>
      <p:ext uri="{BB962C8B-B14F-4D97-AF65-F5344CB8AC3E}">
        <p14:creationId xmlns:p14="http://schemas.microsoft.com/office/powerpoint/2010/main" val="2814577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Self-Attention Attribution: Interpreting Information Interactions Inside Transformer</a:t>
            </a:r>
          </a:p>
        </p:txBody>
      </p:sp>
      <p:sp>
        <p:nvSpPr>
          <p:cNvPr id="3" name="矩形 2">
            <a:extLst>
              <a:ext uri="{FF2B5EF4-FFF2-40B4-BE49-F238E27FC236}">
                <a16:creationId xmlns:a16="http://schemas.microsoft.com/office/drawing/2014/main" id="{2C8ED55E-F054-4741-AA92-DB71B591ABF8}"/>
              </a:ext>
            </a:extLst>
          </p:cNvPr>
          <p:cNvSpPr/>
          <p:nvPr/>
        </p:nvSpPr>
        <p:spPr>
          <a:xfrm>
            <a:off x="838200" y="1055321"/>
            <a:ext cx="10925710" cy="418191"/>
          </a:xfrm>
          <a:prstGeom prst="rect">
            <a:avLst/>
          </a:prstGeom>
        </p:spPr>
        <p:txBody>
          <a:bodyPr wrap="square">
            <a:spAutoFit/>
          </a:bodyPr>
          <a:lstStyle/>
          <a:p>
            <a:pPr>
              <a:lnSpc>
                <a:spcPct val="150000"/>
              </a:lnSpc>
              <a:spcBef>
                <a:spcPts val="1000"/>
              </a:spcBef>
            </a:pPr>
            <a:r>
              <a:rPr kumimoji="1" lang="en-US" altLang="zh-CN" sz="1600" b="1" dirty="0">
                <a:latin typeface="Microsoft YaHei" charset="-122"/>
                <a:ea typeface="Microsoft YaHei" charset="-122"/>
              </a:rPr>
              <a:t>Result</a:t>
            </a:r>
            <a:r>
              <a:rPr kumimoji="1" lang="zh-CN" altLang="en-US" sz="1600" b="1" dirty="0">
                <a:latin typeface="Microsoft YaHei" charset="-122"/>
                <a:ea typeface="Microsoft YaHei" charset="-122"/>
              </a:rPr>
              <a:t>：</a:t>
            </a:r>
            <a:endParaRPr kumimoji="1" lang="en-US" altLang="zh-CN" sz="1600" b="1" dirty="0">
              <a:latin typeface="Microsoft YaHei" charset="-122"/>
              <a:ea typeface="Microsoft YaHei" charset="-122"/>
            </a:endParaRPr>
          </a:p>
        </p:txBody>
      </p:sp>
      <p:sp>
        <p:nvSpPr>
          <p:cNvPr id="8" name="矩形 7">
            <a:extLst>
              <a:ext uri="{FF2B5EF4-FFF2-40B4-BE49-F238E27FC236}">
                <a16:creationId xmlns:a16="http://schemas.microsoft.com/office/drawing/2014/main" id="{26D1BFBF-61C9-4810-93E3-82A781634C52}"/>
              </a:ext>
            </a:extLst>
          </p:cNvPr>
          <p:cNvSpPr/>
          <p:nvPr/>
        </p:nvSpPr>
        <p:spPr>
          <a:xfrm>
            <a:off x="838200" y="1502465"/>
            <a:ext cx="3908461" cy="2770695"/>
          </a:xfrm>
          <a:prstGeom prst="rect">
            <a:avLst/>
          </a:prstGeom>
        </p:spPr>
        <p:txBody>
          <a:bodyPr wrap="square">
            <a:spAutoFit/>
          </a:bodyPr>
          <a:lstStyle/>
          <a:p>
            <a:pPr marL="285750" indent="-285750">
              <a:lnSpc>
                <a:spcPct val="150000"/>
              </a:lnSpc>
              <a:spcBef>
                <a:spcPts val="1000"/>
              </a:spcBef>
              <a:buFont typeface="Arial" panose="020B0604020202020204" pitchFamily="34" charset="0"/>
              <a:buChar char="•"/>
            </a:pPr>
            <a:r>
              <a:rPr kumimoji="1" lang="en-US" altLang="zh-CN" sz="1600" b="1" dirty="0">
                <a:latin typeface="STFangsong" charset="-122"/>
                <a:ea typeface="STFangsong" charset="-122"/>
              </a:rPr>
              <a:t>Use Case 3: Adversarial Attack</a:t>
            </a:r>
          </a:p>
          <a:p>
            <a:pPr marL="742950" lvl="1" indent="-285750">
              <a:lnSpc>
                <a:spcPct val="150000"/>
              </a:lnSpc>
              <a:spcBef>
                <a:spcPts val="1000"/>
              </a:spcBef>
              <a:buFont typeface="Arial" panose="020B0604020202020204" pitchFamily="34" charset="0"/>
              <a:buChar char="•"/>
            </a:pPr>
            <a:r>
              <a:rPr kumimoji="1" lang="zh-CN" altLang="en-US" sz="1600" b="1" dirty="0">
                <a:latin typeface="STFangsong" charset="-122"/>
                <a:ea typeface="STFangsong" charset="-122"/>
              </a:rPr>
              <a:t>模型决策更倾向于注意关联，归因得分更高。当模型倾向于过度强调某些个别模式来进行预测，而忽略了大部分输入。我们使用过拟合模式作为对抗触发来攻击</a:t>
            </a:r>
            <a:r>
              <a:rPr kumimoji="1" lang="en-US" altLang="zh-CN" sz="1600" b="1" dirty="0">
                <a:latin typeface="STFangsong" charset="-122"/>
                <a:ea typeface="STFangsong" charset="-122"/>
              </a:rPr>
              <a:t>BERT</a:t>
            </a:r>
            <a:r>
              <a:rPr kumimoji="1" lang="zh-CN" altLang="en-US" sz="1600" b="1" dirty="0">
                <a:latin typeface="STFangsong" charset="-122"/>
                <a:ea typeface="STFangsong" charset="-122"/>
              </a:rPr>
              <a:t>模型。</a:t>
            </a:r>
            <a:endParaRPr kumimoji="1" lang="en-US" altLang="zh-CN" sz="1600" b="1" dirty="0">
              <a:latin typeface="STFangsong" charset="-122"/>
              <a:ea typeface="STFangsong" charset="-122"/>
            </a:endParaRPr>
          </a:p>
        </p:txBody>
      </p:sp>
      <p:pic>
        <p:nvPicPr>
          <p:cNvPr id="4" name="图片 3">
            <a:extLst>
              <a:ext uri="{FF2B5EF4-FFF2-40B4-BE49-F238E27FC236}">
                <a16:creationId xmlns:a16="http://schemas.microsoft.com/office/drawing/2014/main" id="{0BD2DE91-2A36-42A8-8BD4-BC91BE58671D}"/>
              </a:ext>
            </a:extLst>
          </p:cNvPr>
          <p:cNvPicPr>
            <a:picLocks noChangeAspect="1"/>
          </p:cNvPicPr>
          <p:nvPr/>
        </p:nvPicPr>
        <p:blipFill>
          <a:blip r:embed="rId3"/>
          <a:stretch>
            <a:fillRect/>
          </a:stretch>
        </p:blipFill>
        <p:spPr>
          <a:xfrm>
            <a:off x="5784351" y="1562124"/>
            <a:ext cx="6407649" cy="4930750"/>
          </a:xfrm>
          <a:prstGeom prst="rect">
            <a:avLst/>
          </a:prstGeom>
        </p:spPr>
      </p:pic>
    </p:spTree>
    <p:extLst>
      <p:ext uri="{BB962C8B-B14F-4D97-AF65-F5344CB8AC3E}">
        <p14:creationId xmlns:p14="http://schemas.microsoft.com/office/powerpoint/2010/main" val="2213079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6338"/>
            <a:ext cx="10515600" cy="974997"/>
          </a:xfrm>
        </p:spPr>
        <p:txBody>
          <a:bodyPr>
            <a:noAutofit/>
          </a:bodyPr>
          <a:lstStyle/>
          <a:p>
            <a:r>
              <a:rPr kumimoji="1" lang="en-US" altLang="zh-CN" sz="2800" dirty="0"/>
              <a:t>Distinguished Paper Award</a:t>
            </a:r>
            <a:endParaRPr kumimoji="1" lang="zh-CN" altLang="en-US" sz="2800" dirty="0"/>
          </a:p>
        </p:txBody>
      </p:sp>
      <p:sp>
        <p:nvSpPr>
          <p:cNvPr id="3" name="内容占位符 2"/>
          <p:cNvSpPr>
            <a:spLocks noGrp="1"/>
          </p:cNvSpPr>
          <p:nvPr>
            <p:ph idx="1"/>
          </p:nvPr>
        </p:nvSpPr>
        <p:spPr>
          <a:xfrm>
            <a:off x="838200" y="1141061"/>
            <a:ext cx="4727907" cy="5424126"/>
          </a:xfrm>
        </p:spPr>
        <p:txBody>
          <a:bodyPr>
            <a:normAutofit/>
          </a:bodyPr>
          <a:lstStyle/>
          <a:p>
            <a:pPr>
              <a:lnSpc>
                <a:spcPct val="150000"/>
              </a:lnSpc>
            </a:pPr>
            <a:r>
              <a:rPr kumimoji="1" lang="en-US" altLang="zh-CN" sz="2000" b="1" dirty="0">
                <a:latin typeface="Times New Roman" panose="02020603050405020304" pitchFamily="18" charset="0"/>
                <a:cs typeface="Times New Roman" panose="02020603050405020304" pitchFamily="18" charset="0"/>
              </a:rPr>
              <a:t>Self-supervised learning</a:t>
            </a:r>
          </a:p>
          <a:p>
            <a:pPr>
              <a:lnSpc>
                <a:spcPct val="150000"/>
              </a:lnSpc>
            </a:pPr>
            <a:r>
              <a:rPr kumimoji="1" lang="en-US" altLang="zh-CN" sz="2000" b="1" dirty="0">
                <a:latin typeface="Times New Roman" panose="02020603050405020304" pitchFamily="18" charset="0"/>
                <a:cs typeface="Times New Roman" panose="02020603050405020304" pitchFamily="18" charset="0"/>
              </a:rPr>
              <a:t>reinforcement learning</a:t>
            </a:r>
          </a:p>
          <a:p>
            <a:pPr>
              <a:lnSpc>
                <a:spcPct val="150000"/>
              </a:lnSpc>
            </a:pPr>
            <a:r>
              <a:rPr kumimoji="1" lang="en-US" altLang="zh-CN" sz="2000" b="1" dirty="0">
                <a:latin typeface="Times New Roman" panose="02020603050405020304" pitchFamily="18" charset="0"/>
                <a:cs typeface="Times New Roman" panose="02020603050405020304" pitchFamily="18" charset="0"/>
              </a:rPr>
              <a:t>explainable AI</a:t>
            </a:r>
          </a:p>
          <a:p>
            <a:pPr>
              <a:lnSpc>
                <a:spcPct val="150000"/>
              </a:lnSpc>
            </a:pPr>
            <a:r>
              <a:rPr kumimoji="1" lang="en-US" altLang="zh-CN" sz="2000" b="1" dirty="0">
                <a:latin typeface="Times New Roman" panose="02020603050405020304" pitchFamily="18" charset="0"/>
                <a:cs typeface="Times New Roman" panose="02020603050405020304" pitchFamily="18" charset="0"/>
              </a:rPr>
              <a:t>game-theoretic</a:t>
            </a:r>
          </a:p>
        </p:txBody>
      </p:sp>
      <p:sp>
        <p:nvSpPr>
          <p:cNvPr id="7" name="矩形 6">
            <a:extLst>
              <a:ext uri="{FF2B5EF4-FFF2-40B4-BE49-F238E27FC236}">
                <a16:creationId xmlns:a16="http://schemas.microsoft.com/office/drawing/2014/main" id="{CFB881B5-64DE-4A18-8828-DCF7FC2370B0}"/>
              </a:ext>
            </a:extLst>
          </p:cNvPr>
          <p:cNvSpPr/>
          <p:nvPr/>
        </p:nvSpPr>
        <p:spPr>
          <a:xfrm>
            <a:off x="838200" y="1103213"/>
            <a:ext cx="10925710" cy="1002647"/>
          </a:xfrm>
          <a:prstGeom prst="rect">
            <a:avLst/>
          </a:prstGeom>
        </p:spPr>
        <p:txBody>
          <a:bodyPr wrap="square">
            <a:spAutoFit/>
          </a:bodyPr>
          <a:lstStyle/>
          <a:p>
            <a:pPr>
              <a:lnSpc>
                <a:spcPct val="150000"/>
              </a:lnSpc>
              <a:spcBef>
                <a:spcPts val="1000"/>
              </a:spcBef>
            </a:pPr>
            <a:endParaRPr kumimoji="1" lang="en-US" altLang="zh-CN" b="1" dirty="0">
              <a:latin typeface="Microsoft YaHei" charset="-122"/>
              <a:ea typeface="Microsoft YaHei" charset="-122"/>
            </a:endParaRPr>
          </a:p>
          <a:p>
            <a:pPr>
              <a:lnSpc>
                <a:spcPct val="150000"/>
              </a:lnSpc>
              <a:spcBef>
                <a:spcPts val="1000"/>
              </a:spcBef>
            </a:pPr>
            <a:endParaRPr kumimoji="1" lang="en-US" altLang="zh-CN" b="1" dirty="0">
              <a:latin typeface="Microsoft YaHei" charset="-122"/>
              <a:ea typeface="Microsoft YaHei" charset="-122"/>
            </a:endParaRPr>
          </a:p>
        </p:txBody>
      </p:sp>
      <p:pic>
        <p:nvPicPr>
          <p:cNvPr id="8" name="图片 7">
            <a:extLst>
              <a:ext uri="{FF2B5EF4-FFF2-40B4-BE49-F238E27FC236}">
                <a16:creationId xmlns:a16="http://schemas.microsoft.com/office/drawing/2014/main" id="{FA0DCD93-53BC-499F-9F08-42E026BE5591}"/>
              </a:ext>
            </a:extLst>
          </p:cNvPr>
          <p:cNvPicPr>
            <a:picLocks noChangeAspect="1"/>
          </p:cNvPicPr>
          <p:nvPr/>
        </p:nvPicPr>
        <p:blipFill>
          <a:blip r:embed="rId3"/>
          <a:stretch>
            <a:fillRect/>
          </a:stretch>
        </p:blipFill>
        <p:spPr>
          <a:xfrm>
            <a:off x="6076785" y="117066"/>
            <a:ext cx="5895819" cy="1810165"/>
          </a:xfrm>
          <a:prstGeom prst="rect">
            <a:avLst/>
          </a:prstGeom>
          <a:ln>
            <a:noFill/>
          </a:ln>
          <a:effectLst>
            <a:outerShdw blurRad="190500" algn="tl" rotWithShape="0">
              <a:srgbClr val="000000">
                <a:alpha val="70000"/>
              </a:srgbClr>
            </a:outerShdw>
          </a:effectLst>
        </p:spPr>
      </p:pic>
      <p:pic>
        <p:nvPicPr>
          <p:cNvPr id="9" name="图片 8">
            <a:extLst>
              <a:ext uri="{FF2B5EF4-FFF2-40B4-BE49-F238E27FC236}">
                <a16:creationId xmlns:a16="http://schemas.microsoft.com/office/drawing/2014/main" id="{D20EF9B7-2A0F-4A8F-B544-69ACECBFCE26}"/>
              </a:ext>
            </a:extLst>
          </p:cNvPr>
          <p:cNvPicPr>
            <a:picLocks noChangeAspect="1"/>
          </p:cNvPicPr>
          <p:nvPr/>
        </p:nvPicPr>
        <p:blipFill>
          <a:blip r:embed="rId4"/>
          <a:stretch>
            <a:fillRect/>
          </a:stretch>
        </p:blipFill>
        <p:spPr>
          <a:xfrm>
            <a:off x="5800865" y="3439111"/>
            <a:ext cx="6315182" cy="1615856"/>
          </a:xfrm>
          <a:prstGeom prst="rect">
            <a:avLst/>
          </a:prstGeom>
          <a:ln>
            <a:noFill/>
          </a:ln>
          <a:effectLst>
            <a:outerShdw blurRad="292100" dist="139700" dir="2700000" algn="tl" rotWithShape="0">
              <a:srgbClr val="333333">
                <a:alpha val="65000"/>
              </a:srgbClr>
            </a:outerShdw>
          </a:effectLst>
        </p:spPr>
      </p:pic>
      <p:pic>
        <p:nvPicPr>
          <p:cNvPr id="10" name="图片 9">
            <a:extLst>
              <a:ext uri="{FF2B5EF4-FFF2-40B4-BE49-F238E27FC236}">
                <a16:creationId xmlns:a16="http://schemas.microsoft.com/office/drawing/2014/main" id="{DB7A8563-942C-4C93-98D9-6C4E52342001}"/>
              </a:ext>
            </a:extLst>
          </p:cNvPr>
          <p:cNvPicPr>
            <a:picLocks noChangeAspect="1"/>
          </p:cNvPicPr>
          <p:nvPr/>
        </p:nvPicPr>
        <p:blipFill>
          <a:blip r:embed="rId5"/>
          <a:stretch>
            <a:fillRect/>
          </a:stretch>
        </p:blipFill>
        <p:spPr>
          <a:xfrm>
            <a:off x="720821" y="3429000"/>
            <a:ext cx="4358045" cy="1279227"/>
          </a:xfrm>
          <a:prstGeom prst="rect">
            <a:avLst/>
          </a:prstGeom>
          <a:ln>
            <a:noFill/>
          </a:ln>
          <a:effectLst>
            <a:outerShdw blurRad="292100" dist="139700" dir="2700000" algn="tl" rotWithShape="0">
              <a:srgbClr val="333333">
                <a:alpha val="65000"/>
              </a:srgbClr>
            </a:outerShdw>
          </a:effectLst>
        </p:spPr>
      </p:pic>
      <p:pic>
        <p:nvPicPr>
          <p:cNvPr id="11" name="图片 10">
            <a:extLst>
              <a:ext uri="{FF2B5EF4-FFF2-40B4-BE49-F238E27FC236}">
                <a16:creationId xmlns:a16="http://schemas.microsoft.com/office/drawing/2014/main" id="{45074096-28B9-4BC9-925A-79A4085F65E7}"/>
              </a:ext>
            </a:extLst>
          </p:cNvPr>
          <p:cNvPicPr>
            <a:picLocks noChangeAspect="1"/>
          </p:cNvPicPr>
          <p:nvPr/>
        </p:nvPicPr>
        <p:blipFill>
          <a:blip r:embed="rId6"/>
          <a:stretch>
            <a:fillRect/>
          </a:stretch>
        </p:blipFill>
        <p:spPr>
          <a:xfrm>
            <a:off x="52820" y="4813867"/>
            <a:ext cx="5630666" cy="1930099"/>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CC0ED713-9410-40AD-9CB4-A7E331D3DABD}"/>
              </a:ext>
            </a:extLst>
          </p:cNvPr>
          <p:cNvPicPr>
            <a:picLocks noChangeAspect="1"/>
          </p:cNvPicPr>
          <p:nvPr/>
        </p:nvPicPr>
        <p:blipFill>
          <a:blip r:embed="rId7"/>
          <a:stretch>
            <a:fillRect/>
          </a:stretch>
        </p:blipFill>
        <p:spPr>
          <a:xfrm>
            <a:off x="5988763" y="1996044"/>
            <a:ext cx="5983841" cy="1291146"/>
          </a:xfrm>
          <a:prstGeom prst="rect">
            <a:avLst/>
          </a:prstGeom>
          <a:ln>
            <a:noFill/>
          </a:ln>
          <a:effectLst>
            <a:outerShdw blurRad="292100" dist="139700" dir="2700000" algn="tl" rotWithShape="0">
              <a:srgbClr val="333333">
                <a:alpha val="65000"/>
              </a:srgbClr>
            </a:outerShdw>
          </a:effectLst>
        </p:spPr>
      </p:pic>
      <p:pic>
        <p:nvPicPr>
          <p:cNvPr id="13" name="图片 12">
            <a:extLst>
              <a:ext uri="{FF2B5EF4-FFF2-40B4-BE49-F238E27FC236}">
                <a16:creationId xmlns:a16="http://schemas.microsoft.com/office/drawing/2014/main" id="{6F882550-48AF-42F5-A229-7B08136BA130}"/>
              </a:ext>
            </a:extLst>
          </p:cNvPr>
          <p:cNvPicPr>
            <a:picLocks noChangeAspect="1"/>
          </p:cNvPicPr>
          <p:nvPr/>
        </p:nvPicPr>
        <p:blipFill>
          <a:blip r:embed="rId8"/>
          <a:stretch>
            <a:fillRect/>
          </a:stretch>
        </p:blipFill>
        <p:spPr>
          <a:xfrm>
            <a:off x="5887092" y="5123780"/>
            <a:ext cx="6187184" cy="16216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706145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6338"/>
            <a:ext cx="10515600" cy="974997"/>
          </a:xfrm>
        </p:spPr>
        <p:txBody>
          <a:bodyPr>
            <a:noAutofit/>
          </a:bodyPr>
          <a:lstStyle/>
          <a:p>
            <a:r>
              <a:rPr kumimoji="1" lang="en-US" altLang="zh-CN" sz="2800" dirty="0"/>
              <a:t>Paper related</a:t>
            </a:r>
            <a:endParaRPr kumimoji="1" lang="zh-CN" altLang="en-US" sz="2800" dirty="0"/>
          </a:p>
        </p:txBody>
      </p:sp>
      <p:sp>
        <p:nvSpPr>
          <p:cNvPr id="3" name="内容占位符 2"/>
          <p:cNvSpPr>
            <a:spLocks noGrp="1"/>
          </p:cNvSpPr>
          <p:nvPr>
            <p:ph idx="1"/>
          </p:nvPr>
        </p:nvSpPr>
        <p:spPr>
          <a:xfrm>
            <a:off x="838200" y="1141061"/>
            <a:ext cx="2627559" cy="5424126"/>
          </a:xfrm>
        </p:spPr>
        <p:txBody>
          <a:bodyPr>
            <a:normAutofit/>
          </a:bodyPr>
          <a:lstStyle/>
          <a:p>
            <a:pPr marL="0" lvl="1">
              <a:lnSpc>
                <a:spcPct val="150000"/>
              </a:lnSpc>
            </a:pPr>
            <a:endParaRPr kumimoji="1" lang="en-US" altLang="zh-CN" sz="2000" dirty="0">
              <a:latin typeface="Times New Roman" panose="02020603050405020304" pitchFamily="18" charset="0"/>
              <a:ea typeface="等线" panose="02010600030101010101" pitchFamily="2" charset="-122"/>
              <a:cs typeface="Times New Roman" panose="02020603050405020304" pitchFamily="18" charset="0"/>
            </a:endParaRPr>
          </a:p>
          <a:p>
            <a:pPr marL="457200" lvl="2">
              <a:lnSpc>
                <a:spcPct val="150000"/>
              </a:lnSpc>
            </a:pPr>
            <a:endParaRPr kumimoji="1" lang="en-US" altLang="zh-CN" sz="1600" b="1" dirty="0">
              <a:latin typeface="Times New Roman" panose="02020603050405020304" pitchFamily="18" charset="0"/>
              <a:ea typeface="STFangsong" charset="-122"/>
              <a:cs typeface="Times New Roman" panose="02020603050405020304" pitchFamily="18" charset="0"/>
            </a:endParaRPr>
          </a:p>
          <a:p>
            <a:pPr lvl="1">
              <a:lnSpc>
                <a:spcPct val="150000"/>
              </a:lnSpc>
            </a:pPr>
            <a:endParaRPr kumimoji="1" lang="en-US" altLang="zh-CN" sz="2000" b="1" dirty="0">
              <a:latin typeface="Times New Roman" panose="02020603050405020304" pitchFamily="18" charset="0"/>
              <a:cs typeface="Times New Roman" panose="02020603050405020304" pitchFamily="18" charset="0"/>
            </a:endParaRPr>
          </a:p>
          <a:p>
            <a:pPr>
              <a:lnSpc>
                <a:spcPct val="150000"/>
              </a:lnSpc>
            </a:pPr>
            <a:endParaRPr kumimoji="1" lang="en-US" altLang="zh-CN"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6CDC434-3D16-4C38-8AFC-6E7D06D167CD}"/>
              </a:ext>
            </a:extLst>
          </p:cNvPr>
          <p:cNvPicPr>
            <a:picLocks noChangeAspect="1"/>
          </p:cNvPicPr>
          <p:nvPr/>
        </p:nvPicPr>
        <p:blipFill>
          <a:blip r:embed="rId3"/>
          <a:stretch>
            <a:fillRect/>
          </a:stretch>
        </p:blipFill>
        <p:spPr>
          <a:xfrm>
            <a:off x="3054314" y="1115933"/>
            <a:ext cx="9039225" cy="2000250"/>
          </a:xfrm>
          <a:prstGeom prst="rect">
            <a:avLst/>
          </a:prstGeom>
          <a:ln>
            <a:noFill/>
          </a:ln>
          <a:effectLst>
            <a:outerShdw blurRad="190500" algn="tl" rotWithShape="0">
              <a:srgbClr val="000000">
                <a:alpha val="70000"/>
              </a:srgbClr>
            </a:outerShdw>
          </a:effectLst>
        </p:spPr>
      </p:pic>
      <p:pic>
        <p:nvPicPr>
          <p:cNvPr id="5" name="图片 4">
            <a:extLst>
              <a:ext uri="{FF2B5EF4-FFF2-40B4-BE49-F238E27FC236}">
                <a16:creationId xmlns:a16="http://schemas.microsoft.com/office/drawing/2014/main" id="{B2852832-033C-4295-A166-89BB62850005}"/>
              </a:ext>
            </a:extLst>
          </p:cNvPr>
          <p:cNvPicPr>
            <a:picLocks noChangeAspect="1"/>
          </p:cNvPicPr>
          <p:nvPr/>
        </p:nvPicPr>
        <p:blipFill>
          <a:blip r:embed="rId4"/>
          <a:stretch>
            <a:fillRect/>
          </a:stretch>
        </p:blipFill>
        <p:spPr>
          <a:xfrm>
            <a:off x="3282914" y="3586798"/>
            <a:ext cx="8810625" cy="2181225"/>
          </a:xfrm>
          <a:prstGeom prst="rect">
            <a:avLst/>
          </a:prstGeom>
          <a:ln>
            <a:noFill/>
          </a:ln>
          <a:effectLst>
            <a:outerShdw blurRad="190500" algn="tl" rotWithShape="0">
              <a:srgbClr val="000000">
                <a:alpha val="70000"/>
              </a:srgbClr>
            </a:outerShdw>
          </a:effectLst>
        </p:spPr>
      </p:pic>
      <p:sp>
        <p:nvSpPr>
          <p:cNvPr id="6" name="内容占位符 2">
            <a:extLst>
              <a:ext uri="{FF2B5EF4-FFF2-40B4-BE49-F238E27FC236}">
                <a16:creationId xmlns:a16="http://schemas.microsoft.com/office/drawing/2014/main" id="{D393A627-15A2-4588-A918-4A88BE70A4BF}"/>
              </a:ext>
            </a:extLst>
          </p:cNvPr>
          <p:cNvSpPr txBox="1">
            <a:spLocks/>
          </p:cNvSpPr>
          <p:nvPr/>
        </p:nvSpPr>
        <p:spPr>
          <a:xfrm>
            <a:off x="838200" y="1141061"/>
            <a:ext cx="2216114" cy="54241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icrosoft YaHei" charset="-122"/>
                <a:ea typeface="Microsoft YaHei" charset="-122"/>
                <a:cs typeface="Microsoft YaHei" charset="-122"/>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icrosoft YaHei" charset="-122"/>
                <a:ea typeface="Microsoft YaHei" charset="-122"/>
                <a:cs typeface="Microsoft YaHei" charset="-122"/>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icrosoft YaHei" charset="-122"/>
                <a:ea typeface="Microsoft YaHei" charset="-122"/>
                <a:cs typeface="Microsoft YaHei" charset="-122"/>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icrosoft YaHei" charset="-122"/>
                <a:ea typeface="Microsoft YaHei" charset="-122"/>
                <a:cs typeface="Microsoft YaHei" charset="-122"/>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50000"/>
              </a:lnSpc>
            </a:pPr>
            <a:r>
              <a:rPr kumimoji="1" lang="zh-CN" altLang="en-US" sz="2000" b="1" dirty="0">
                <a:latin typeface="Times New Roman" panose="02020603050405020304" pitchFamily="18" charset="0"/>
                <a:cs typeface="Times New Roman" panose="02020603050405020304" pitchFamily="18" charset="0"/>
              </a:rPr>
              <a:t>从</a:t>
            </a:r>
            <a:r>
              <a:rPr kumimoji="1" lang="en-US" altLang="zh-CN" sz="2000" b="1" dirty="0">
                <a:latin typeface="Times New Roman" panose="02020603050405020304" pitchFamily="18" charset="0"/>
                <a:cs typeface="Times New Roman" panose="02020603050405020304" pitchFamily="18" charset="0"/>
              </a:rPr>
              <a:t>label</a:t>
            </a:r>
            <a:r>
              <a:rPr kumimoji="1" lang="zh-CN" altLang="en-US" sz="2000" b="1" dirty="0">
                <a:latin typeface="Times New Roman" panose="02020603050405020304" pitchFamily="18" charset="0"/>
                <a:cs typeface="Times New Roman" panose="02020603050405020304" pitchFamily="18" charset="0"/>
              </a:rPr>
              <a:t>中提取有效信息辅助模型</a:t>
            </a:r>
            <a:endParaRPr kumimoji="1" lang="en-US" altLang="zh-CN" sz="2000" b="1" dirty="0">
              <a:latin typeface="Times New Roman" panose="02020603050405020304" pitchFamily="18" charset="0"/>
              <a:cs typeface="Times New Roman" panose="02020603050405020304" pitchFamily="18" charset="0"/>
            </a:endParaRPr>
          </a:p>
          <a:p>
            <a:pPr>
              <a:lnSpc>
                <a:spcPct val="150000"/>
              </a:lnSpc>
            </a:pPr>
            <a:r>
              <a:rPr kumimoji="1" lang="en-US" altLang="zh-CN" sz="1600" dirty="0">
                <a:latin typeface="Times New Roman" panose="02020603050405020304" pitchFamily="18" charset="0"/>
                <a:cs typeface="Times New Roman" panose="02020603050405020304" pitchFamily="18" charset="0"/>
              </a:rPr>
              <a:t>Multi-view</a:t>
            </a:r>
            <a:r>
              <a:rPr kumimoji="1" lang="zh-CN" altLang="en-US" sz="1600" dirty="0">
                <a:latin typeface="Times New Roman" panose="02020603050405020304" pitchFamily="18" charset="0"/>
                <a:cs typeface="Times New Roman" panose="02020603050405020304" pitchFamily="18" charset="0"/>
              </a:rPr>
              <a:t>的输出</a:t>
            </a:r>
            <a:r>
              <a:rPr kumimoji="1" lang="en-US" altLang="zh-CN" sz="1600" dirty="0">
                <a:latin typeface="Times New Roman" panose="02020603050405020304" pitchFamily="18" charset="0"/>
                <a:cs typeface="Times New Roman" panose="02020603050405020304" pitchFamily="18" charset="0"/>
              </a:rPr>
              <a:t>label distribution</a:t>
            </a:r>
            <a:r>
              <a:rPr kumimoji="1" lang="zh-CN" altLang="en-US" sz="1600" dirty="0">
                <a:latin typeface="Times New Roman" panose="02020603050405020304" pitchFamily="18" charset="0"/>
                <a:cs typeface="Times New Roman" panose="02020603050405020304" pitchFamily="18" charset="0"/>
              </a:rPr>
              <a:t>的</a:t>
            </a:r>
            <a:r>
              <a:rPr kumimoji="1" lang="en-US" altLang="zh-CN" sz="1600" dirty="0">
                <a:latin typeface="Times New Roman" panose="02020603050405020304" pitchFamily="18" charset="0"/>
                <a:cs typeface="Times New Roman" panose="02020603050405020304" pitchFamily="18" charset="0"/>
              </a:rPr>
              <a:t>correlation</a:t>
            </a:r>
          </a:p>
          <a:p>
            <a:pPr>
              <a:lnSpc>
                <a:spcPct val="150000"/>
              </a:lnSpc>
            </a:pPr>
            <a:r>
              <a:rPr kumimoji="1" lang="zh-CN" altLang="en-US" sz="1600" dirty="0">
                <a:latin typeface="Times New Roman" panose="02020603050405020304" pitchFamily="18" charset="0"/>
                <a:cs typeface="Times New Roman" panose="02020603050405020304" pitchFamily="18" charset="0"/>
              </a:rPr>
              <a:t>实例和</a:t>
            </a:r>
            <a:r>
              <a:rPr kumimoji="1" lang="en-US" altLang="zh-CN" sz="1600" dirty="0">
                <a:latin typeface="Times New Roman" panose="02020603050405020304" pitchFamily="18" charset="0"/>
                <a:cs typeface="Times New Roman" panose="02020603050405020304" pitchFamily="18" charset="0"/>
              </a:rPr>
              <a:t>label distribution </a:t>
            </a:r>
            <a:r>
              <a:rPr kumimoji="1" lang="zh-CN" altLang="en-US" sz="1600" dirty="0">
                <a:latin typeface="Times New Roman" panose="02020603050405020304" pitchFamily="18" charset="0"/>
                <a:cs typeface="Times New Roman" panose="02020603050405020304" pitchFamily="18" charset="0"/>
              </a:rPr>
              <a:t>的相似度</a:t>
            </a:r>
            <a:endParaRPr kumimoji="1" lang="en-US" altLang="zh-CN"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6292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Correlative Channel-Aware Fusion for Multi-View Time Series Classification</a:t>
            </a:r>
          </a:p>
        </p:txBody>
      </p:sp>
      <p:sp>
        <p:nvSpPr>
          <p:cNvPr id="10" name="矩形 9">
            <a:extLst>
              <a:ext uri="{FF2B5EF4-FFF2-40B4-BE49-F238E27FC236}">
                <a16:creationId xmlns:a16="http://schemas.microsoft.com/office/drawing/2014/main" id="{F7845012-BE00-464D-BE90-B246A2825AEF}"/>
              </a:ext>
            </a:extLst>
          </p:cNvPr>
          <p:cNvSpPr/>
          <p:nvPr/>
        </p:nvSpPr>
        <p:spPr>
          <a:xfrm>
            <a:off x="838200" y="1981566"/>
            <a:ext cx="6127679" cy="3027175"/>
          </a:xfrm>
          <a:prstGeom prst="rect">
            <a:avLst/>
          </a:prstGeom>
        </p:spPr>
        <p:txBody>
          <a:bodyPr wrap="square">
            <a:spAutoFit/>
          </a:bodyPr>
          <a:lstStyle/>
          <a:p>
            <a:pPr>
              <a:lnSpc>
                <a:spcPct val="150000"/>
              </a:lnSpc>
              <a:spcBef>
                <a:spcPts val="1000"/>
              </a:spcBef>
            </a:pPr>
            <a:r>
              <a:rPr kumimoji="1" lang="zh-CN" altLang="en-US" sz="1600" b="1" dirty="0">
                <a:latin typeface="Microsoft YaHei" charset="-122"/>
                <a:ea typeface="Microsoft YaHei" charset="-122"/>
              </a:rPr>
              <a:t>现有方法及不足：</a:t>
            </a:r>
            <a:endParaRPr kumimoji="1" lang="en-US" altLang="zh-CN" sz="1600"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sz="1600" dirty="0">
                <a:latin typeface="STFangsong" charset="-122"/>
                <a:ea typeface="STFangsong" charset="-122"/>
              </a:rPr>
              <a:t>现有的</a:t>
            </a:r>
            <a:r>
              <a:rPr kumimoji="1" lang="en-US" altLang="zh-CN" sz="1600" dirty="0">
                <a:latin typeface="STFangsong" charset="-122"/>
                <a:ea typeface="STFangsong" charset="-122"/>
              </a:rPr>
              <a:t>MVTSC</a:t>
            </a:r>
            <a:r>
              <a:rPr kumimoji="1" lang="zh-CN" altLang="en-US" sz="1600" dirty="0">
                <a:latin typeface="STFangsong" charset="-122"/>
                <a:ea typeface="STFangsong" charset="-122"/>
              </a:rPr>
              <a:t>方法主要是在早期阶段融合多视图信息，如提取多个视图之间的共同特征子空间。</a:t>
            </a:r>
            <a:endParaRPr kumimoji="1" lang="en-US" altLang="zh-CN" sz="1600"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sz="1600" dirty="0">
                <a:latin typeface="STFangsong" charset="-122"/>
                <a:ea typeface="STFangsong" charset="-122"/>
              </a:rPr>
              <a:t>然而，这些方法可能不能充分探索复杂时间序列中每个视图的独特时间模式。</a:t>
            </a:r>
            <a:endParaRPr kumimoji="1" lang="en-US" altLang="zh-CN" sz="1600"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sz="1600" dirty="0">
                <a:latin typeface="STFangsong" charset="-122"/>
                <a:ea typeface="STFangsong" charset="-122"/>
              </a:rPr>
              <a:t>此外，对于</a:t>
            </a:r>
            <a:r>
              <a:rPr kumimoji="1" lang="en-US" altLang="zh-CN" sz="1600" dirty="0">
                <a:latin typeface="STFangsong" charset="-122"/>
                <a:ea typeface="STFangsong" charset="-122"/>
              </a:rPr>
              <a:t>MVTSC</a:t>
            </a:r>
            <a:r>
              <a:rPr kumimoji="1" lang="zh-CN" altLang="en-US" sz="1600" dirty="0">
                <a:latin typeface="STFangsong" charset="-122"/>
                <a:ea typeface="STFangsong" charset="-122"/>
              </a:rPr>
              <a:t>问题来说，多个视图的标签相关性</a:t>
            </a:r>
            <a:r>
              <a:rPr kumimoji="1" lang="en-US" altLang="zh-CN" sz="1600" dirty="0">
                <a:latin typeface="STFangsong" charset="-122"/>
                <a:ea typeface="STFangsong" charset="-122"/>
              </a:rPr>
              <a:t>(</a:t>
            </a:r>
            <a:r>
              <a:rPr kumimoji="1" lang="zh-CN" altLang="en-US" sz="1600" dirty="0">
                <a:latin typeface="STFangsong" charset="-122"/>
                <a:ea typeface="STFangsong" charset="-122"/>
              </a:rPr>
              <a:t>这对增强至关重要</a:t>
            </a:r>
            <a:r>
              <a:rPr kumimoji="1" lang="en-US" altLang="zh-CN" sz="1600" dirty="0">
                <a:latin typeface="STFangsong" charset="-122"/>
                <a:ea typeface="STFangsong" charset="-122"/>
              </a:rPr>
              <a:t>)</a:t>
            </a:r>
            <a:r>
              <a:rPr kumimoji="1" lang="zh-CN" altLang="en-US" sz="1600" dirty="0">
                <a:latin typeface="STFangsong" charset="-122"/>
                <a:ea typeface="STFangsong" charset="-122"/>
              </a:rPr>
              <a:t>通常还没有得到充分的研究。</a:t>
            </a:r>
            <a:endParaRPr kumimoji="1" lang="en-US" altLang="zh-CN" sz="1600" dirty="0">
              <a:latin typeface="STFangsong" charset="-122"/>
              <a:ea typeface="STFangsong" charset="-122"/>
            </a:endParaRPr>
          </a:p>
        </p:txBody>
      </p:sp>
      <p:pic>
        <p:nvPicPr>
          <p:cNvPr id="3" name="图片 2">
            <a:extLst>
              <a:ext uri="{FF2B5EF4-FFF2-40B4-BE49-F238E27FC236}">
                <a16:creationId xmlns:a16="http://schemas.microsoft.com/office/drawing/2014/main" id="{4D0B182B-1250-4FA7-BB3A-591A67A628E7}"/>
              </a:ext>
            </a:extLst>
          </p:cNvPr>
          <p:cNvPicPr>
            <a:picLocks noChangeAspect="1"/>
          </p:cNvPicPr>
          <p:nvPr/>
        </p:nvPicPr>
        <p:blipFill>
          <a:blip r:embed="rId3"/>
          <a:stretch>
            <a:fillRect/>
          </a:stretch>
        </p:blipFill>
        <p:spPr>
          <a:xfrm>
            <a:off x="7071532" y="2199284"/>
            <a:ext cx="5048549" cy="30271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矩形 3">
            <a:extLst>
              <a:ext uri="{FF2B5EF4-FFF2-40B4-BE49-F238E27FC236}">
                <a16:creationId xmlns:a16="http://schemas.microsoft.com/office/drawing/2014/main" id="{49C5AED0-35EC-4453-9D13-A65557DB83EB}"/>
              </a:ext>
            </a:extLst>
          </p:cNvPr>
          <p:cNvSpPr/>
          <p:nvPr/>
        </p:nvSpPr>
        <p:spPr>
          <a:xfrm>
            <a:off x="838200" y="4923440"/>
            <a:ext cx="11583257" cy="1971245"/>
          </a:xfrm>
          <a:prstGeom prst="rect">
            <a:avLst/>
          </a:prstGeom>
        </p:spPr>
        <p:txBody>
          <a:bodyPr wrap="square">
            <a:spAutoFit/>
          </a:bodyPr>
          <a:lstStyle/>
          <a:p>
            <a:pPr>
              <a:lnSpc>
                <a:spcPct val="150000"/>
              </a:lnSpc>
              <a:spcBef>
                <a:spcPts val="1000"/>
              </a:spcBef>
            </a:pPr>
            <a:r>
              <a:rPr kumimoji="1" lang="zh-CN" altLang="en-US" b="1" dirty="0">
                <a:latin typeface="Microsoft YaHei" charset="-122"/>
                <a:ea typeface="Microsoft YaHei" charset="-122"/>
              </a:rPr>
              <a:t>文章贡献：</a:t>
            </a:r>
            <a:endParaRPr kumimoji="1" lang="en-US" altLang="zh-CN"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en-US" altLang="zh-CN" dirty="0">
                <a:latin typeface="STFangsong" charset="-122"/>
                <a:ea typeface="STFangsong" charset="-122"/>
              </a:rPr>
              <a:t>C2AF</a:t>
            </a:r>
            <a:r>
              <a:rPr kumimoji="1" lang="zh-CN" altLang="en-US" dirty="0">
                <a:latin typeface="STFangsong" charset="-122"/>
                <a:ea typeface="STFangsong" charset="-122"/>
              </a:rPr>
              <a:t>通过双流结构编码器为每个视图提取全面和鲁棒的时间模式，并通过简洁的相关矩阵导出视图</a:t>
            </a:r>
            <a:r>
              <a:rPr kumimoji="1" lang="en-US" altLang="zh-CN" dirty="0">
                <a:latin typeface="STFangsong" charset="-122"/>
                <a:ea typeface="STFangsong" charset="-122"/>
              </a:rPr>
              <a:t>/</a:t>
            </a:r>
            <a:r>
              <a:rPr kumimoji="1" lang="zh-CN" altLang="en-US" dirty="0">
                <a:latin typeface="STFangsong" charset="-122"/>
                <a:ea typeface="STFangsong" charset="-122"/>
              </a:rPr>
              <a:t>访问标签的相关性。</a:t>
            </a:r>
          </a:p>
          <a:p>
            <a:pPr marL="285750" indent="-285750">
              <a:lnSpc>
                <a:spcPct val="150000"/>
              </a:lnSpc>
              <a:spcBef>
                <a:spcPts val="1000"/>
              </a:spcBef>
              <a:buFont typeface="Arial" panose="020B0604020202020204" pitchFamily="34" charset="0"/>
              <a:buChar char="•"/>
            </a:pPr>
            <a:r>
              <a:rPr kumimoji="1" lang="zh-CN" altLang="en-US" dirty="0">
                <a:latin typeface="STFangsong" charset="-122"/>
                <a:ea typeface="STFangsong" charset="-122"/>
              </a:rPr>
              <a:t>通过</a:t>
            </a:r>
            <a:r>
              <a:rPr kumimoji="1" lang="en-US" altLang="zh-CN" dirty="0">
                <a:latin typeface="STFangsong" charset="-122"/>
                <a:ea typeface="STFangsong" charset="-122"/>
              </a:rPr>
              <a:t>CNN</a:t>
            </a:r>
            <a:r>
              <a:rPr kumimoji="1" lang="zh-CN" altLang="en-US" dirty="0">
                <a:latin typeface="STFangsong" charset="-122"/>
                <a:ea typeface="STFangsong" charset="-122"/>
              </a:rPr>
              <a:t>实现信道感知的可学习融合机制，进一步探索全局相关模式。</a:t>
            </a:r>
            <a:endParaRPr kumimoji="1" lang="en-US" altLang="zh-CN" dirty="0">
              <a:latin typeface="STFangsong" charset="-122"/>
              <a:ea typeface="STFangsong" charset="-122"/>
            </a:endParaRPr>
          </a:p>
        </p:txBody>
      </p:sp>
      <p:sp>
        <p:nvSpPr>
          <p:cNvPr id="5" name="矩形 4">
            <a:extLst>
              <a:ext uri="{FF2B5EF4-FFF2-40B4-BE49-F238E27FC236}">
                <a16:creationId xmlns:a16="http://schemas.microsoft.com/office/drawing/2014/main" id="{73ABE382-EFEB-4D4A-A00E-7AA102C2A37D}"/>
              </a:ext>
            </a:extLst>
          </p:cNvPr>
          <p:cNvSpPr/>
          <p:nvPr/>
        </p:nvSpPr>
        <p:spPr>
          <a:xfrm>
            <a:off x="838200" y="1023431"/>
            <a:ext cx="13070708" cy="1012008"/>
          </a:xfrm>
          <a:prstGeom prst="rect">
            <a:avLst/>
          </a:prstGeom>
        </p:spPr>
        <p:txBody>
          <a:bodyPr wrap="square">
            <a:spAutoFit/>
          </a:bodyPr>
          <a:lstStyle/>
          <a:p>
            <a:pPr>
              <a:lnSpc>
                <a:spcPct val="150000"/>
              </a:lnSpc>
              <a:spcBef>
                <a:spcPts val="1000"/>
              </a:spcBef>
            </a:pPr>
            <a:r>
              <a:rPr kumimoji="1" lang="zh-CN" altLang="en-US" b="1" dirty="0">
                <a:latin typeface="Microsoft YaHei" charset="-122"/>
                <a:ea typeface="Microsoft YaHei" charset="-122"/>
              </a:rPr>
              <a:t>问题：</a:t>
            </a:r>
            <a:endParaRPr kumimoji="1" lang="en-US" altLang="zh-CN"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dirty="0">
                <a:latin typeface="STFangsong" charset="-122"/>
                <a:ea typeface="STFangsong" charset="-122"/>
              </a:rPr>
              <a:t>多视图时间序列分类</a:t>
            </a:r>
            <a:r>
              <a:rPr kumimoji="1" lang="en-US" altLang="zh-CN" dirty="0">
                <a:latin typeface="STFangsong" charset="-122"/>
                <a:ea typeface="STFangsong" charset="-122"/>
              </a:rPr>
              <a:t>(MVTSC)</a:t>
            </a:r>
            <a:r>
              <a:rPr kumimoji="1" lang="zh-CN" altLang="en-US" dirty="0">
                <a:latin typeface="STFangsong" charset="-122"/>
                <a:ea typeface="STFangsong" charset="-122"/>
              </a:rPr>
              <a:t>旨在通过融合不同视图的时间信息来提高分类性能</a:t>
            </a:r>
            <a:endParaRPr kumimoji="1" lang="en-US" altLang="zh-CN" dirty="0">
              <a:latin typeface="STFangsong" charset="-122"/>
              <a:ea typeface="STFangsong" charset="-122"/>
            </a:endParaRPr>
          </a:p>
        </p:txBody>
      </p:sp>
    </p:spTree>
    <p:extLst>
      <p:ext uri="{BB962C8B-B14F-4D97-AF65-F5344CB8AC3E}">
        <p14:creationId xmlns:p14="http://schemas.microsoft.com/office/powerpoint/2010/main" val="26513917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Correlative Channel-Aware Fusion for Multi-View Time Series Classification</a:t>
            </a:r>
          </a:p>
        </p:txBody>
      </p:sp>
      <p:sp>
        <p:nvSpPr>
          <p:cNvPr id="4" name="矩形 3">
            <a:extLst>
              <a:ext uri="{FF2B5EF4-FFF2-40B4-BE49-F238E27FC236}">
                <a16:creationId xmlns:a16="http://schemas.microsoft.com/office/drawing/2014/main" id="{49C5AED0-35EC-4453-9D13-A65557DB83EB}"/>
              </a:ext>
            </a:extLst>
          </p:cNvPr>
          <p:cNvSpPr/>
          <p:nvPr/>
        </p:nvSpPr>
        <p:spPr>
          <a:xfrm>
            <a:off x="838200" y="4923440"/>
            <a:ext cx="11583257" cy="1555747"/>
          </a:xfrm>
          <a:prstGeom prst="rect">
            <a:avLst/>
          </a:prstGeom>
        </p:spPr>
        <p:txBody>
          <a:bodyPr wrap="square">
            <a:spAutoFit/>
          </a:bodyPr>
          <a:lstStyle/>
          <a:p>
            <a:pPr>
              <a:lnSpc>
                <a:spcPct val="150000"/>
              </a:lnSpc>
              <a:spcBef>
                <a:spcPts val="1000"/>
              </a:spcBef>
            </a:pPr>
            <a:r>
              <a:rPr kumimoji="1" lang="en-US" altLang="zh-CN" b="1" dirty="0">
                <a:latin typeface="Microsoft YaHei" charset="-122"/>
                <a:ea typeface="Microsoft YaHei" charset="-122"/>
              </a:rPr>
              <a:t>Channel-Aware Learnable Fusion</a:t>
            </a:r>
            <a:r>
              <a:rPr kumimoji="1" lang="zh-CN" altLang="en-US" b="1" dirty="0">
                <a:latin typeface="Microsoft YaHei" charset="-122"/>
                <a:ea typeface="Microsoft YaHei" charset="-122"/>
              </a:rPr>
              <a:t>：</a:t>
            </a:r>
            <a:endParaRPr kumimoji="1" lang="en-US" altLang="zh-CN"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en-US" altLang="zh-CN" dirty="0">
                <a:latin typeface="STFangsong" charset="-122"/>
                <a:ea typeface="STFangsong" charset="-122"/>
              </a:rPr>
              <a:t>correlation matrix +1</a:t>
            </a:r>
            <a:r>
              <a:rPr kumimoji="1" lang="zh-CN" altLang="en-US" dirty="0">
                <a:latin typeface="STFangsong" charset="-122"/>
                <a:ea typeface="STFangsong" charset="-122"/>
              </a:rPr>
              <a:t>*</a:t>
            </a:r>
            <a:r>
              <a:rPr kumimoji="1" lang="en-US" altLang="zh-CN" dirty="0">
                <a:latin typeface="STFangsong" charset="-122"/>
                <a:ea typeface="STFangsong" charset="-122"/>
              </a:rPr>
              <a:t>1CNN</a:t>
            </a:r>
          </a:p>
          <a:p>
            <a:pPr marL="285750" indent="-285750">
              <a:lnSpc>
                <a:spcPct val="150000"/>
              </a:lnSpc>
              <a:spcBef>
                <a:spcPts val="1000"/>
              </a:spcBef>
              <a:buFont typeface="Arial" panose="020B0604020202020204" pitchFamily="34" charset="0"/>
              <a:buChar char="•"/>
            </a:pPr>
            <a:endParaRPr kumimoji="1" lang="en-US" altLang="zh-CN" dirty="0">
              <a:latin typeface="STFangsong" charset="-122"/>
              <a:ea typeface="STFangsong" charset="-122"/>
            </a:endParaRPr>
          </a:p>
        </p:txBody>
      </p:sp>
      <p:pic>
        <p:nvPicPr>
          <p:cNvPr id="6" name="图片 5">
            <a:extLst>
              <a:ext uri="{FF2B5EF4-FFF2-40B4-BE49-F238E27FC236}">
                <a16:creationId xmlns:a16="http://schemas.microsoft.com/office/drawing/2014/main" id="{5D024B10-A976-45C5-8A0C-4EFF46B6C120}"/>
              </a:ext>
            </a:extLst>
          </p:cNvPr>
          <p:cNvPicPr>
            <a:picLocks noChangeAspect="1"/>
          </p:cNvPicPr>
          <p:nvPr/>
        </p:nvPicPr>
        <p:blipFill>
          <a:blip r:embed="rId3"/>
          <a:stretch>
            <a:fillRect/>
          </a:stretch>
        </p:blipFill>
        <p:spPr>
          <a:xfrm>
            <a:off x="1138664" y="1150705"/>
            <a:ext cx="9914672" cy="3353635"/>
          </a:xfrm>
          <a:prstGeom prst="rect">
            <a:avLst/>
          </a:prstGeom>
        </p:spPr>
      </p:pic>
      <p:pic>
        <p:nvPicPr>
          <p:cNvPr id="7" name="图片 6">
            <a:extLst>
              <a:ext uri="{FF2B5EF4-FFF2-40B4-BE49-F238E27FC236}">
                <a16:creationId xmlns:a16="http://schemas.microsoft.com/office/drawing/2014/main" id="{2E64BD0A-6191-44ED-B4F4-E3BA499848BF}"/>
              </a:ext>
            </a:extLst>
          </p:cNvPr>
          <p:cNvPicPr>
            <a:picLocks noChangeAspect="1"/>
          </p:cNvPicPr>
          <p:nvPr/>
        </p:nvPicPr>
        <p:blipFill>
          <a:blip r:embed="rId4"/>
          <a:stretch>
            <a:fillRect/>
          </a:stretch>
        </p:blipFill>
        <p:spPr>
          <a:xfrm>
            <a:off x="944792" y="4581909"/>
            <a:ext cx="1647825" cy="333375"/>
          </a:xfrm>
          <a:prstGeom prst="rect">
            <a:avLst/>
          </a:prstGeom>
        </p:spPr>
      </p:pic>
      <p:pic>
        <p:nvPicPr>
          <p:cNvPr id="8" name="图片 7">
            <a:extLst>
              <a:ext uri="{FF2B5EF4-FFF2-40B4-BE49-F238E27FC236}">
                <a16:creationId xmlns:a16="http://schemas.microsoft.com/office/drawing/2014/main" id="{CC1A0275-5F68-4AC7-AE95-5BB679A05F84}"/>
              </a:ext>
            </a:extLst>
          </p:cNvPr>
          <p:cNvPicPr>
            <a:picLocks noChangeAspect="1"/>
          </p:cNvPicPr>
          <p:nvPr/>
        </p:nvPicPr>
        <p:blipFill>
          <a:blip r:embed="rId5"/>
          <a:stretch>
            <a:fillRect/>
          </a:stretch>
        </p:blipFill>
        <p:spPr>
          <a:xfrm>
            <a:off x="2530016" y="4527627"/>
            <a:ext cx="2552700" cy="400050"/>
          </a:xfrm>
          <a:prstGeom prst="rect">
            <a:avLst/>
          </a:prstGeom>
        </p:spPr>
      </p:pic>
      <p:pic>
        <p:nvPicPr>
          <p:cNvPr id="9" name="图片 8">
            <a:extLst>
              <a:ext uri="{FF2B5EF4-FFF2-40B4-BE49-F238E27FC236}">
                <a16:creationId xmlns:a16="http://schemas.microsoft.com/office/drawing/2014/main" id="{7B055EC2-D067-4ED6-AFC6-4B37275016F0}"/>
              </a:ext>
            </a:extLst>
          </p:cNvPr>
          <p:cNvPicPr>
            <a:picLocks noChangeAspect="1"/>
          </p:cNvPicPr>
          <p:nvPr/>
        </p:nvPicPr>
        <p:blipFill>
          <a:blip r:embed="rId6"/>
          <a:stretch>
            <a:fillRect/>
          </a:stretch>
        </p:blipFill>
        <p:spPr>
          <a:xfrm>
            <a:off x="5072495" y="4504340"/>
            <a:ext cx="1733550" cy="419100"/>
          </a:xfrm>
          <a:prstGeom prst="rect">
            <a:avLst/>
          </a:prstGeom>
        </p:spPr>
      </p:pic>
      <p:pic>
        <p:nvPicPr>
          <p:cNvPr id="11" name="图片 10">
            <a:extLst>
              <a:ext uri="{FF2B5EF4-FFF2-40B4-BE49-F238E27FC236}">
                <a16:creationId xmlns:a16="http://schemas.microsoft.com/office/drawing/2014/main" id="{00DB5831-F7B3-477E-90BD-5D23DC16B9A0}"/>
              </a:ext>
            </a:extLst>
          </p:cNvPr>
          <p:cNvPicPr>
            <a:picLocks noChangeAspect="1"/>
          </p:cNvPicPr>
          <p:nvPr/>
        </p:nvPicPr>
        <p:blipFill>
          <a:blip r:embed="rId7"/>
          <a:stretch>
            <a:fillRect/>
          </a:stretch>
        </p:blipFill>
        <p:spPr>
          <a:xfrm>
            <a:off x="6851501" y="4476227"/>
            <a:ext cx="2762250" cy="400050"/>
          </a:xfrm>
          <a:prstGeom prst="rect">
            <a:avLst/>
          </a:prstGeom>
        </p:spPr>
      </p:pic>
      <p:pic>
        <p:nvPicPr>
          <p:cNvPr id="12" name="图片 11">
            <a:extLst>
              <a:ext uri="{FF2B5EF4-FFF2-40B4-BE49-F238E27FC236}">
                <a16:creationId xmlns:a16="http://schemas.microsoft.com/office/drawing/2014/main" id="{697A68D1-9CC3-4046-AA2D-7977208D9AC5}"/>
              </a:ext>
            </a:extLst>
          </p:cNvPr>
          <p:cNvPicPr>
            <a:picLocks noChangeAspect="1"/>
          </p:cNvPicPr>
          <p:nvPr/>
        </p:nvPicPr>
        <p:blipFill>
          <a:blip r:embed="rId8"/>
          <a:stretch>
            <a:fillRect/>
          </a:stretch>
        </p:blipFill>
        <p:spPr>
          <a:xfrm>
            <a:off x="9659207" y="4533377"/>
            <a:ext cx="2257425" cy="342900"/>
          </a:xfrm>
          <a:prstGeom prst="rect">
            <a:avLst/>
          </a:prstGeom>
        </p:spPr>
      </p:pic>
    </p:spTree>
    <p:extLst>
      <p:ext uri="{BB962C8B-B14F-4D97-AF65-F5344CB8AC3E}">
        <p14:creationId xmlns:p14="http://schemas.microsoft.com/office/powerpoint/2010/main" val="3210262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lang="en-US" altLang="zh-CN" sz="2800" dirty="0"/>
              <a:t>Label Confusion Learning to Enhance Text Classification Models</a:t>
            </a:r>
            <a:endParaRPr kumimoji="1" lang="en-US" altLang="zh-CN" sz="2800" dirty="0"/>
          </a:p>
        </p:txBody>
      </p:sp>
      <p:sp>
        <p:nvSpPr>
          <p:cNvPr id="4" name="矩形 3">
            <a:extLst>
              <a:ext uri="{FF2B5EF4-FFF2-40B4-BE49-F238E27FC236}">
                <a16:creationId xmlns:a16="http://schemas.microsoft.com/office/drawing/2014/main" id="{49C5AED0-35EC-4453-9D13-A65557DB83EB}"/>
              </a:ext>
            </a:extLst>
          </p:cNvPr>
          <p:cNvSpPr/>
          <p:nvPr/>
        </p:nvSpPr>
        <p:spPr>
          <a:xfrm>
            <a:off x="838201" y="3953913"/>
            <a:ext cx="10381180" cy="1971245"/>
          </a:xfrm>
          <a:prstGeom prst="rect">
            <a:avLst/>
          </a:prstGeom>
        </p:spPr>
        <p:txBody>
          <a:bodyPr wrap="square">
            <a:spAutoFit/>
          </a:bodyPr>
          <a:lstStyle/>
          <a:p>
            <a:pPr>
              <a:lnSpc>
                <a:spcPct val="150000"/>
              </a:lnSpc>
              <a:spcBef>
                <a:spcPts val="1000"/>
              </a:spcBef>
            </a:pPr>
            <a:r>
              <a:rPr kumimoji="1" lang="zh-CN" altLang="en-US" b="1" dirty="0">
                <a:latin typeface="Microsoft YaHei" charset="-122"/>
                <a:ea typeface="Microsoft YaHei" charset="-122"/>
              </a:rPr>
              <a:t>文章贡献：</a:t>
            </a:r>
            <a:endParaRPr kumimoji="1" lang="en-US" altLang="zh-CN"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dirty="0">
                <a:latin typeface="STFangsong" charset="-122"/>
                <a:ea typeface="STFangsong" charset="-122"/>
              </a:rPr>
              <a:t>在本文中，我们提出了一种新的标签混淆模型</a:t>
            </a:r>
            <a:r>
              <a:rPr kumimoji="1" lang="en-US" altLang="zh-CN" dirty="0">
                <a:latin typeface="STFangsong" charset="-122"/>
                <a:ea typeface="STFangsong" charset="-122"/>
              </a:rPr>
              <a:t>(LCM)</a:t>
            </a:r>
            <a:r>
              <a:rPr kumimoji="1" lang="zh-CN" altLang="en-US" dirty="0">
                <a:latin typeface="STFangsong" charset="-122"/>
                <a:ea typeface="STFangsong" charset="-122"/>
              </a:rPr>
              <a:t>，作为当前流行的文本分类模型的增强组件。</a:t>
            </a:r>
          </a:p>
          <a:p>
            <a:pPr marL="285750" indent="-285750">
              <a:lnSpc>
                <a:spcPct val="150000"/>
              </a:lnSpc>
              <a:spcBef>
                <a:spcPts val="1000"/>
              </a:spcBef>
              <a:buFont typeface="Arial" panose="020B0604020202020204" pitchFamily="34" charset="0"/>
              <a:buChar char="•"/>
            </a:pPr>
            <a:r>
              <a:rPr kumimoji="1" lang="en-US" altLang="zh-CN" dirty="0">
                <a:latin typeface="STFangsong" charset="-122"/>
                <a:ea typeface="STFangsong" charset="-122"/>
              </a:rPr>
              <a:t>LCM</a:t>
            </a:r>
            <a:r>
              <a:rPr kumimoji="1" lang="zh-CN" altLang="en-US" dirty="0">
                <a:latin typeface="STFangsong" charset="-122"/>
                <a:ea typeface="STFangsong" charset="-122"/>
              </a:rPr>
              <a:t>可以学习标签混淆，通过计算训练过程中实例与标签之间的相似度来捕捉标签之间的语义重叠，生成更好的标签分布来替代原来的</a:t>
            </a:r>
            <a:r>
              <a:rPr kumimoji="1" lang="en-US" altLang="zh-CN" dirty="0">
                <a:latin typeface="STFangsong" charset="-122"/>
                <a:ea typeface="STFangsong" charset="-122"/>
              </a:rPr>
              <a:t>one-hot</a:t>
            </a:r>
            <a:r>
              <a:rPr kumimoji="1" lang="zh-CN" altLang="en-US" dirty="0">
                <a:latin typeface="STFangsong" charset="-122"/>
                <a:ea typeface="STFangsong" charset="-122"/>
              </a:rPr>
              <a:t>标签向量，从而提高最终的分类性能。</a:t>
            </a:r>
            <a:endParaRPr kumimoji="1" lang="en-US" altLang="zh-CN" dirty="0">
              <a:latin typeface="STFangsong" charset="-122"/>
              <a:ea typeface="STFangsong" charset="-122"/>
            </a:endParaRPr>
          </a:p>
        </p:txBody>
      </p:sp>
      <p:sp>
        <p:nvSpPr>
          <p:cNvPr id="5" name="矩形 4">
            <a:extLst>
              <a:ext uri="{FF2B5EF4-FFF2-40B4-BE49-F238E27FC236}">
                <a16:creationId xmlns:a16="http://schemas.microsoft.com/office/drawing/2014/main" id="{73ABE382-EFEB-4D4A-A00E-7AA102C2A37D}"/>
              </a:ext>
            </a:extLst>
          </p:cNvPr>
          <p:cNvSpPr/>
          <p:nvPr/>
        </p:nvSpPr>
        <p:spPr>
          <a:xfrm>
            <a:off x="838200" y="1023431"/>
            <a:ext cx="9733908" cy="2930482"/>
          </a:xfrm>
          <a:prstGeom prst="rect">
            <a:avLst/>
          </a:prstGeom>
        </p:spPr>
        <p:txBody>
          <a:bodyPr wrap="square">
            <a:spAutoFit/>
          </a:bodyPr>
          <a:lstStyle/>
          <a:p>
            <a:pPr>
              <a:lnSpc>
                <a:spcPct val="150000"/>
              </a:lnSpc>
              <a:spcBef>
                <a:spcPts val="1000"/>
              </a:spcBef>
            </a:pPr>
            <a:r>
              <a:rPr kumimoji="1" lang="zh-CN" altLang="en-US" b="1" dirty="0">
                <a:latin typeface="Microsoft YaHei" charset="-122"/>
                <a:ea typeface="Microsoft YaHei" charset="-122"/>
              </a:rPr>
              <a:t>问题：</a:t>
            </a:r>
            <a:endParaRPr kumimoji="1" lang="en-US" altLang="zh-CN" b="1" dirty="0">
              <a:latin typeface="Microsoft YaHei" charset="-122"/>
              <a:ea typeface="Microsoft YaHei" charset="-122"/>
            </a:endParaRPr>
          </a:p>
          <a:p>
            <a:pPr marL="285750" indent="-285750">
              <a:lnSpc>
                <a:spcPct val="150000"/>
              </a:lnSpc>
              <a:spcBef>
                <a:spcPts val="1000"/>
              </a:spcBef>
              <a:buFont typeface="Arial" panose="020B0604020202020204" pitchFamily="34" charset="0"/>
              <a:buChar char="•"/>
            </a:pPr>
            <a:r>
              <a:rPr kumimoji="1" lang="zh-CN" altLang="en-US" dirty="0">
                <a:latin typeface="STFangsong" charset="-122"/>
                <a:ea typeface="STFangsong" charset="-122"/>
              </a:rPr>
              <a:t>将真实标签表示为一个</a:t>
            </a:r>
            <a:r>
              <a:rPr kumimoji="1" lang="en-US" altLang="zh-CN" dirty="0">
                <a:latin typeface="STFangsong" charset="-122"/>
                <a:ea typeface="STFangsong" charset="-122"/>
              </a:rPr>
              <a:t>one-hot vector</a:t>
            </a:r>
            <a:r>
              <a:rPr kumimoji="1" lang="zh-CN" altLang="en-US" dirty="0">
                <a:latin typeface="STFangsong" charset="-122"/>
                <a:ea typeface="STFangsong" charset="-122"/>
              </a:rPr>
              <a:t>是训练文本分类模型的一种常见做法。</a:t>
            </a:r>
            <a:endParaRPr kumimoji="1" lang="en-US" altLang="zh-CN"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dirty="0">
                <a:latin typeface="STFangsong" charset="-122"/>
                <a:ea typeface="STFangsong" charset="-122"/>
              </a:rPr>
              <a:t>然而，</a:t>
            </a:r>
            <a:r>
              <a:rPr kumimoji="1" lang="en-US" altLang="zh-CN" dirty="0">
                <a:latin typeface="STFangsong" charset="-122"/>
                <a:ea typeface="STFangsong" charset="-122"/>
              </a:rPr>
              <a:t> one-hot vector</a:t>
            </a:r>
            <a:r>
              <a:rPr kumimoji="1" lang="zh-CN" altLang="en-US" dirty="0">
                <a:latin typeface="STFangsong" charset="-122"/>
                <a:ea typeface="STFangsong" charset="-122"/>
              </a:rPr>
              <a:t>是假设每个类别是完全独立的，但现实中每种类别间的相似度是有差别的（如实例为“计算机”在“电子”和“文学”上的概率应该不同）</a:t>
            </a:r>
            <a:endParaRPr kumimoji="1" lang="en-US" altLang="zh-CN" dirty="0">
              <a:latin typeface="STFangsong" charset="-122"/>
              <a:ea typeface="STFangsong" charset="-122"/>
            </a:endParaRPr>
          </a:p>
          <a:p>
            <a:pPr marL="285750" indent="-285750">
              <a:lnSpc>
                <a:spcPct val="150000"/>
              </a:lnSpc>
              <a:spcBef>
                <a:spcPts val="1000"/>
              </a:spcBef>
              <a:buFont typeface="Arial" panose="020B0604020202020204" pitchFamily="34" charset="0"/>
              <a:buChar char="•"/>
            </a:pPr>
            <a:r>
              <a:rPr kumimoji="1" lang="zh-CN" altLang="en-US" dirty="0">
                <a:latin typeface="STFangsong" charset="-122"/>
                <a:ea typeface="STFangsong" charset="-122"/>
              </a:rPr>
              <a:t>并且，两个实例具有相同的标签，但它们的内容也可能相差很大，因此它们的标签分布也应该不同。</a:t>
            </a:r>
            <a:endParaRPr kumimoji="1" lang="en-US" altLang="zh-CN" dirty="0">
              <a:latin typeface="STFangsong" charset="-122"/>
              <a:ea typeface="STFangsong" charset="-122"/>
            </a:endParaRPr>
          </a:p>
        </p:txBody>
      </p:sp>
    </p:spTree>
    <p:extLst>
      <p:ext uri="{BB962C8B-B14F-4D97-AF65-F5344CB8AC3E}">
        <p14:creationId xmlns:p14="http://schemas.microsoft.com/office/powerpoint/2010/main" val="30033688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lang="en-US" altLang="zh-CN" sz="2800" dirty="0"/>
              <a:t>Label Confusion Learning to Enhance Text Classification Models</a:t>
            </a:r>
            <a:endParaRPr kumimoji="1" lang="en-US" altLang="zh-CN" sz="2800" dirty="0"/>
          </a:p>
        </p:txBody>
      </p:sp>
      <p:sp>
        <p:nvSpPr>
          <p:cNvPr id="4" name="矩形 3">
            <a:extLst>
              <a:ext uri="{FF2B5EF4-FFF2-40B4-BE49-F238E27FC236}">
                <a16:creationId xmlns:a16="http://schemas.microsoft.com/office/drawing/2014/main" id="{49C5AED0-35EC-4453-9D13-A65557DB83EB}"/>
              </a:ext>
            </a:extLst>
          </p:cNvPr>
          <p:cNvSpPr/>
          <p:nvPr/>
        </p:nvSpPr>
        <p:spPr>
          <a:xfrm>
            <a:off x="930668" y="1179890"/>
            <a:ext cx="3216549" cy="5955476"/>
          </a:xfrm>
          <a:prstGeom prst="rect">
            <a:avLst/>
          </a:prstGeom>
        </p:spPr>
        <p:txBody>
          <a:bodyPr wrap="square">
            <a:spAutoFit/>
          </a:bodyPr>
          <a:lstStyle/>
          <a:p>
            <a:pPr>
              <a:spcBef>
                <a:spcPts val="1000"/>
              </a:spcBef>
            </a:pPr>
            <a:r>
              <a:rPr kumimoji="1" lang="zh-CN" altLang="en-US" b="1" dirty="0">
                <a:latin typeface="Microsoft YaHei" charset="-122"/>
                <a:ea typeface="Microsoft YaHei" charset="-122"/>
              </a:rPr>
              <a:t>模型结构：</a:t>
            </a:r>
            <a:endParaRPr kumimoji="1" lang="en-US" altLang="zh-CN" b="1" dirty="0">
              <a:latin typeface="Microsoft YaHei" charset="-122"/>
              <a:ea typeface="Microsoft YaHei" charset="-122"/>
            </a:endParaRPr>
          </a:p>
          <a:p>
            <a:pPr marL="285750" indent="-285750">
              <a:spcBef>
                <a:spcPts val="1000"/>
              </a:spcBef>
              <a:buFont typeface="Arial" panose="020B0604020202020204" pitchFamily="34" charset="0"/>
              <a:buChar char="•"/>
            </a:pPr>
            <a:r>
              <a:rPr kumimoji="1" lang="en-US" altLang="zh-CN" dirty="0">
                <a:latin typeface="STFangsong" charset="-122"/>
                <a:ea typeface="STFangsong" charset="-122"/>
              </a:rPr>
              <a:t>a basic predictor </a:t>
            </a:r>
          </a:p>
          <a:p>
            <a:pPr marL="285750" indent="-285750">
              <a:spcBef>
                <a:spcPts val="1000"/>
              </a:spcBef>
              <a:buFont typeface="Arial" panose="020B0604020202020204" pitchFamily="34" charset="0"/>
              <a:buChar char="•"/>
            </a:pPr>
            <a:r>
              <a:rPr kumimoji="1" lang="en-US" altLang="zh-CN" dirty="0">
                <a:latin typeface="STFangsong" charset="-122"/>
                <a:ea typeface="STFangsong" charset="-122"/>
              </a:rPr>
              <a:t>a label confusion</a:t>
            </a:r>
          </a:p>
          <a:p>
            <a:pPr marL="742950" lvl="2" indent="-285750">
              <a:spcBef>
                <a:spcPts val="1000"/>
              </a:spcBef>
              <a:buFont typeface="Arial" panose="020B0604020202020204" pitchFamily="34" charset="0"/>
              <a:buChar char="•"/>
            </a:pPr>
            <a:r>
              <a:rPr kumimoji="1" lang="en-US" altLang="zh-CN" dirty="0">
                <a:latin typeface="STFangsong" charset="-122"/>
                <a:ea typeface="STFangsong" charset="-122"/>
              </a:rPr>
              <a:t>label encoder</a:t>
            </a:r>
          </a:p>
          <a:p>
            <a:pPr marL="742950" lvl="2" indent="-285750">
              <a:spcBef>
                <a:spcPts val="1000"/>
              </a:spcBef>
              <a:buFont typeface="Arial" panose="020B0604020202020204" pitchFamily="34" charset="0"/>
              <a:buChar char="•"/>
            </a:pPr>
            <a:r>
              <a:rPr kumimoji="1" lang="en-US" altLang="zh-CN" dirty="0">
                <a:latin typeface="STFangsong" charset="-122"/>
                <a:ea typeface="STFangsong" charset="-122"/>
              </a:rPr>
              <a:t>simulated label distribution computing block (SLD Block)</a:t>
            </a:r>
          </a:p>
          <a:p>
            <a:pPr marL="1200150" lvl="4" indent="-285750">
              <a:spcBef>
                <a:spcPts val="1000"/>
              </a:spcBef>
              <a:buFont typeface="Arial" panose="020B0604020202020204" pitchFamily="34" charset="0"/>
              <a:buChar char="•"/>
            </a:pPr>
            <a:r>
              <a:rPr kumimoji="1" lang="en-US" altLang="zh-CN" dirty="0">
                <a:latin typeface="STFangsong" charset="-122"/>
                <a:ea typeface="STFangsong" charset="-122"/>
              </a:rPr>
              <a:t>a similarity layer</a:t>
            </a:r>
          </a:p>
          <a:p>
            <a:pPr marL="1657350" lvl="6" indent="-285750">
              <a:spcBef>
                <a:spcPts val="1000"/>
              </a:spcBef>
              <a:buFont typeface="Arial" panose="020B0604020202020204" pitchFamily="34" charset="0"/>
              <a:buChar char="•"/>
            </a:pPr>
            <a:r>
              <a:rPr kumimoji="1" lang="en-US" altLang="zh-CN" sz="1600" dirty="0">
                <a:latin typeface="STFangsong" charset="-122"/>
                <a:ea typeface="STFangsong" charset="-122"/>
              </a:rPr>
              <a:t>dot product + </a:t>
            </a:r>
            <a:r>
              <a:rPr kumimoji="1" lang="en-US" altLang="zh-CN" sz="1600" dirty="0" err="1">
                <a:latin typeface="STFangsong" charset="-122"/>
                <a:ea typeface="STFangsong" charset="-122"/>
              </a:rPr>
              <a:t>softmax</a:t>
            </a:r>
            <a:endParaRPr kumimoji="1" lang="en-US" altLang="zh-CN" sz="1600" dirty="0">
              <a:latin typeface="STFangsong" charset="-122"/>
              <a:ea typeface="STFangsong" charset="-122"/>
            </a:endParaRPr>
          </a:p>
          <a:p>
            <a:pPr marL="1657350" lvl="6" indent="-285750">
              <a:spcBef>
                <a:spcPts val="1000"/>
              </a:spcBef>
              <a:buFont typeface="Arial" panose="020B0604020202020204" pitchFamily="34" charset="0"/>
              <a:buChar char="•"/>
            </a:pPr>
            <a:r>
              <a:rPr kumimoji="1" lang="zh-CN" altLang="en-US" sz="1600" dirty="0">
                <a:latin typeface="STFangsong" charset="-122"/>
                <a:ea typeface="STFangsong" charset="-122"/>
              </a:rPr>
              <a:t>是一种动态的、依赖于实例的分布</a:t>
            </a:r>
            <a:endParaRPr kumimoji="1" lang="en-US" altLang="zh-CN" sz="1600" dirty="0">
              <a:latin typeface="STFangsong" charset="-122"/>
              <a:ea typeface="STFangsong" charset="-122"/>
            </a:endParaRPr>
          </a:p>
          <a:p>
            <a:pPr marL="1200150" lvl="4" indent="-285750">
              <a:spcBef>
                <a:spcPts val="1000"/>
              </a:spcBef>
              <a:buFont typeface="Arial" panose="020B0604020202020204" pitchFamily="34" charset="0"/>
              <a:buChar char="•"/>
            </a:pPr>
            <a:r>
              <a:rPr kumimoji="1" lang="en-US" altLang="zh-CN" dirty="0">
                <a:latin typeface="STFangsong" charset="-122"/>
                <a:ea typeface="STFangsong" charset="-122"/>
              </a:rPr>
              <a:t>a SLD computing layer</a:t>
            </a:r>
          </a:p>
          <a:p>
            <a:pPr marL="1657350" lvl="5" indent="-285750">
              <a:spcBef>
                <a:spcPts val="1000"/>
              </a:spcBef>
              <a:buFont typeface="Arial" panose="020B0604020202020204" pitchFamily="34" charset="0"/>
              <a:buChar char="•"/>
            </a:pPr>
            <a:r>
              <a:rPr kumimoji="1" lang="en-US" altLang="zh-CN" sz="1600" dirty="0">
                <a:latin typeface="STFangsong" charset="-122"/>
                <a:ea typeface="STFangsong" charset="-122"/>
              </a:rPr>
              <a:t>Weighted sum + </a:t>
            </a:r>
            <a:r>
              <a:rPr kumimoji="1" lang="en-US" altLang="zh-CN" sz="1600" dirty="0" err="1">
                <a:latin typeface="STFangsong" charset="-122"/>
                <a:ea typeface="STFangsong" charset="-122"/>
              </a:rPr>
              <a:t>softmax</a:t>
            </a:r>
            <a:endParaRPr kumimoji="1" lang="en-US" altLang="zh-CN" sz="1600" dirty="0">
              <a:latin typeface="STFangsong" charset="-122"/>
              <a:ea typeface="STFangsong" charset="-122"/>
            </a:endParaRPr>
          </a:p>
        </p:txBody>
      </p:sp>
      <p:pic>
        <p:nvPicPr>
          <p:cNvPr id="6" name="图片 5">
            <a:extLst>
              <a:ext uri="{FF2B5EF4-FFF2-40B4-BE49-F238E27FC236}">
                <a16:creationId xmlns:a16="http://schemas.microsoft.com/office/drawing/2014/main" id="{70F28612-916A-4064-B730-EFAB50B4C431}"/>
              </a:ext>
            </a:extLst>
          </p:cNvPr>
          <p:cNvPicPr>
            <a:picLocks noChangeAspect="1"/>
          </p:cNvPicPr>
          <p:nvPr/>
        </p:nvPicPr>
        <p:blipFill>
          <a:blip r:embed="rId3"/>
          <a:stretch>
            <a:fillRect/>
          </a:stretch>
        </p:blipFill>
        <p:spPr>
          <a:xfrm>
            <a:off x="4342428" y="840212"/>
            <a:ext cx="7568370" cy="4436027"/>
          </a:xfrm>
          <a:prstGeom prst="rect">
            <a:avLst/>
          </a:prstGeom>
        </p:spPr>
      </p:pic>
      <p:pic>
        <p:nvPicPr>
          <p:cNvPr id="7" name="图片 6">
            <a:extLst>
              <a:ext uri="{FF2B5EF4-FFF2-40B4-BE49-F238E27FC236}">
                <a16:creationId xmlns:a16="http://schemas.microsoft.com/office/drawing/2014/main" id="{78FDDB59-399F-4E75-A85E-F53EC17097F4}"/>
              </a:ext>
            </a:extLst>
          </p:cNvPr>
          <p:cNvPicPr>
            <a:picLocks noChangeAspect="1"/>
          </p:cNvPicPr>
          <p:nvPr/>
        </p:nvPicPr>
        <p:blipFill>
          <a:blip r:embed="rId4"/>
          <a:stretch>
            <a:fillRect/>
          </a:stretch>
        </p:blipFill>
        <p:spPr>
          <a:xfrm>
            <a:off x="4602928" y="5427192"/>
            <a:ext cx="3267075" cy="1143000"/>
          </a:xfrm>
          <a:prstGeom prst="rect">
            <a:avLst/>
          </a:prstGeom>
          <a:ln>
            <a:noFill/>
          </a:ln>
          <a:effectLst>
            <a:outerShdw blurRad="190500" algn="tl" rotWithShape="0">
              <a:srgbClr val="000000">
                <a:alpha val="70000"/>
              </a:srgbClr>
            </a:outerShdw>
          </a:effectLst>
        </p:spPr>
      </p:pic>
      <p:pic>
        <p:nvPicPr>
          <p:cNvPr id="8" name="图片 7">
            <a:extLst>
              <a:ext uri="{FF2B5EF4-FFF2-40B4-BE49-F238E27FC236}">
                <a16:creationId xmlns:a16="http://schemas.microsoft.com/office/drawing/2014/main" id="{02DD5DAA-AAA2-4512-BD83-50BCFADCB2C1}"/>
              </a:ext>
            </a:extLst>
          </p:cNvPr>
          <p:cNvPicPr>
            <a:picLocks noChangeAspect="1"/>
          </p:cNvPicPr>
          <p:nvPr/>
        </p:nvPicPr>
        <p:blipFill>
          <a:blip r:embed="rId5"/>
          <a:stretch>
            <a:fillRect/>
          </a:stretch>
        </p:blipFill>
        <p:spPr>
          <a:xfrm>
            <a:off x="8325713" y="5304193"/>
            <a:ext cx="3179637" cy="138899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225902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lang="en-US" altLang="zh-CN" sz="2800" dirty="0"/>
              <a:t>Label Confusion Learning to Enhance Text Classification Models</a:t>
            </a:r>
            <a:endParaRPr kumimoji="1" lang="en-US" altLang="zh-CN" sz="2800" dirty="0"/>
          </a:p>
        </p:txBody>
      </p:sp>
      <p:sp>
        <p:nvSpPr>
          <p:cNvPr id="4" name="矩形 3">
            <a:extLst>
              <a:ext uri="{FF2B5EF4-FFF2-40B4-BE49-F238E27FC236}">
                <a16:creationId xmlns:a16="http://schemas.microsoft.com/office/drawing/2014/main" id="{49C5AED0-35EC-4453-9D13-A65557DB83EB}"/>
              </a:ext>
            </a:extLst>
          </p:cNvPr>
          <p:cNvSpPr/>
          <p:nvPr/>
        </p:nvSpPr>
        <p:spPr>
          <a:xfrm>
            <a:off x="930668" y="1590857"/>
            <a:ext cx="2583831" cy="3929281"/>
          </a:xfrm>
          <a:prstGeom prst="rect">
            <a:avLst/>
          </a:prstGeom>
        </p:spPr>
        <p:txBody>
          <a:bodyPr wrap="square">
            <a:spAutoFit/>
          </a:bodyPr>
          <a:lstStyle/>
          <a:p>
            <a:pPr>
              <a:spcBef>
                <a:spcPts val="1000"/>
              </a:spcBef>
            </a:pPr>
            <a:r>
              <a:rPr kumimoji="1" lang="en-US" altLang="zh-CN" b="1" dirty="0">
                <a:latin typeface="Microsoft YaHei" charset="-122"/>
                <a:ea typeface="Microsoft YaHei" charset="-122"/>
              </a:rPr>
              <a:t>Result</a:t>
            </a:r>
            <a:r>
              <a:rPr kumimoji="1" lang="zh-CN" altLang="en-US" b="1" dirty="0">
                <a:latin typeface="Microsoft YaHei" charset="-122"/>
                <a:ea typeface="Microsoft YaHei" charset="-122"/>
              </a:rPr>
              <a:t>：</a:t>
            </a:r>
            <a:endParaRPr kumimoji="1" lang="en-US" altLang="zh-CN" b="1" dirty="0">
              <a:latin typeface="Microsoft YaHei" charset="-122"/>
              <a:ea typeface="Microsoft YaHei" charset="-122"/>
            </a:endParaRPr>
          </a:p>
          <a:p>
            <a:pPr marL="285750" indent="-285750">
              <a:spcBef>
                <a:spcPts val="1000"/>
              </a:spcBef>
              <a:buFont typeface="Arial" panose="020B0604020202020204" pitchFamily="34" charset="0"/>
              <a:buChar char="•"/>
            </a:pPr>
            <a:r>
              <a:rPr kumimoji="1" lang="en-US" altLang="zh-CN" dirty="0">
                <a:latin typeface="STFangsong" charset="-122"/>
                <a:ea typeface="STFangsong" charset="-122"/>
              </a:rPr>
              <a:t>5</a:t>
            </a:r>
            <a:r>
              <a:rPr kumimoji="1" lang="zh-CN" altLang="en-US" dirty="0">
                <a:latin typeface="STFangsong" charset="-122"/>
                <a:ea typeface="STFangsong" charset="-122"/>
              </a:rPr>
              <a:t>个基准数据集，包括</a:t>
            </a:r>
            <a:r>
              <a:rPr kumimoji="1" lang="en-US" altLang="zh-CN" dirty="0">
                <a:latin typeface="STFangsong" charset="-122"/>
                <a:ea typeface="STFangsong" charset="-122"/>
              </a:rPr>
              <a:t>3</a:t>
            </a:r>
            <a:r>
              <a:rPr kumimoji="1" lang="zh-CN" altLang="en-US" dirty="0">
                <a:latin typeface="STFangsong" charset="-122"/>
                <a:ea typeface="STFangsong" charset="-122"/>
              </a:rPr>
              <a:t>个英文数据集和</a:t>
            </a:r>
            <a:r>
              <a:rPr kumimoji="1" lang="en-US" altLang="zh-CN" dirty="0">
                <a:latin typeface="STFangsong" charset="-122"/>
                <a:ea typeface="STFangsong" charset="-122"/>
              </a:rPr>
              <a:t>2</a:t>
            </a:r>
            <a:r>
              <a:rPr kumimoji="1" lang="zh-CN" altLang="en-US" dirty="0">
                <a:latin typeface="STFangsong" charset="-122"/>
                <a:ea typeface="STFangsong" charset="-122"/>
              </a:rPr>
              <a:t>个中文数据集</a:t>
            </a:r>
            <a:endParaRPr kumimoji="1" lang="en-US" altLang="zh-CN" dirty="0">
              <a:latin typeface="STFangsong" charset="-122"/>
              <a:ea typeface="STFangsong" charset="-122"/>
            </a:endParaRPr>
          </a:p>
          <a:p>
            <a:pPr marL="285750" indent="-285750">
              <a:spcBef>
                <a:spcPts val="1000"/>
              </a:spcBef>
              <a:buFont typeface="Arial" panose="020B0604020202020204" pitchFamily="34" charset="0"/>
              <a:buChar char="•"/>
            </a:pPr>
            <a:r>
              <a:rPr kumimoji="1" lang="en-US" altLang="zh-CN" dirty="0">
                <a:latin typeface="STFangsong" charset="-122"/>
                <a:ea typeface="STFangsong" charset="-122"/>
              </a:rPr>
              <a:t>3</a:t>
            </a:r>
            <a:r>
              <a:rPr kumimoji="1" lang="zh-CN" altLang="en-US" dirty="0">
                <a:latin typeface="STFangsong" charset="-122"/>
                <a:ea typeface="STFangsong" charset="-122"/>
              </a:rPr>
              <a:t>种主流模型</a:t>
            </a:r>
            <a:endParaRPr kumimoji="1" lang="en-US" altLang="zh-CN" dirty="0">
              <a:latin typeface="STFangsong" charset="-122"/>
              <a:ea typeface="STFangsong" charset="-122"/>
            </a:endParaRPr>
          </a:p>
          <a:p>
            <a:pPr marL="285750" indent="-285750">
              <a:spcBef>
                <a:spcPts val="1000"/>
              </a:spcBef>
              <a:buFont typeface="Arial" panose="020B0604020202020204" pitchFamily="34" charset="0"/>
              <a:buChar char="•"/>
            </a:pPr>
            <a:r>
              <a:rPr kumimoji="1" lang="en-US" altLang="zh-CN" dirty="0">
                <a:latin typeface="STFangsong" charset="-122"/>
                <a:ea typeface="STFangsong" charset="-122"/>
              </a:rPr>
              <a:t>LCM</a:t>
            </a:r>
            <a:r>
              <a:rPr kumimoji="1" lang="zh-CN" altLang="en-US" dirty="0">
                <a:latin typeface="STFangsong" charset="-122"/>
                <a:ea typeface="STFangsong" charset="-122"/>
              </a:rPr>
              <a:t>有能力提高文本分类模型的性能。我们还可以看到</a:t>
            </a:r>
            <a:endParaRPr kumimoji="1" lang="en-US" altLang="zh-CN" dirty="0">
              <a:latin typeface="STFangsong" charset="-122"/>
              <a:ea typeface="STFangsong" charset="-122"/>
            </a:endParaRPr>
          </a:p>
          <a:p>
            <a:pPr marL="285750" indent="-285750">
              <a:spcBef>
                <a:spcPts val="1000"/>
              </a:spcBef>
              <a:buFont typeface="Arial" panose="020B0604020202020204" pitchFamily="34" charset="0"/>
              <a:buChar char="•"/>
            </a:pPr>
            <a:r>
              <a:rPr kumimoji="1" lang="en-US" altLang="zh-CN" dirty="0">
                <a:latin typeface="STFangsong" charset="-122"/>
                <a:ea typeface="STFangsong" charset="-122"/>
              </a:rPr>
              <a:t>LCM-base</a:t>
            </a:r>
            <a:r>
              <a:rPr kumimoji="1" lang="zh-CN" altLang="en-US" dirty="0">
                <a:latin typeface="STFangsong" charset="-122"/>
                <a:ea typeface="STFangsong" charset="-122"/>
              </a:rPr>
              <a:t>模型通常具有较低的标准差，这反映了它们对数据集分裂的鲁棒性。</a:t>
            </a:r>
            <a:endParaRPr kumimoji="1" lang="en-US" altLang="zh-CN" dirty="0">
              <a:latin typeface="STFangsong" charset="-122"/>
              <a:ea typeface="STFangsong" charset="-122"/>
            </a:endParaRPr>
          </a:p>
        </p:txBody>
      </p:sp>
      <p:pic>
        <p:nvPicPr>
          <p:cNvPr id="3" name="图片 2">
            <a:extLst>
              <a:ext uri="{FF2B5EF4-FFF2-40B4-BE49-F238E27FC236}">
                <a16:creationId xmlns:a16="http://schemas.microsoft.com/office/drawing/2014/main" id="{A30DDA4A-2BAF-4F7A-8C1F-4D28F6C2A632}"/>
              </a:ext>
            </a:extLst>
          </p:cNvPr>
          <p:cNvPicPr>
            <a:picLocks noChangeAspect="1"/>
          </p:cNvPicPr>
          <p:nvPr/>
        </p:nvPicPr>
        <p:blipFill>
          <a:blip r:embed="rId3"/>
          <a:stretch>
            <a:fillRect/>
          </a:stretch>
        </p:blipFill>
        <p:spPr>
          <a:xfrm>
            <a:off x="3514500" y="1473054"/>
            <a:ext cx="8544192" cy="3911892"/>
          </a:xfrm>
          <a:prstGeom prst="rect">
            <a:avLst/>
          </a:prstGeom>
        </p:spPr>
      </p:pic>
      <p:sp>
        <p:nvSpPr>
          <p:cNvPr id="5" name="矩形 4">
            <a:extLst>
              <a:ext uri="{FF2B5EF4-FFF2-40B4-BE49-F238E27FC236}">
                <a16:creationId xmlns:a16="http://schemas.microsoft.com/office/drawing/2014/main" id="{8CB20B02-64B8-4D27-8297-0052637824AE}"/>
              </a:ext>
            </a:extLst>
          </p:cNvPr>
          <p:cNvSpPr/>
          <p:nvPr/>
        </p:nvSpPr>
        <p:spPr>
          <a:xfrm>
            <a:off x="5036904" y="1746607"/>
            <a:ext cx="1530850" cy="363833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774232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lang="en-US" altLang="zh-CN" sz="2800" dirty="0"/>
              <a:t>Label Confusion Learning to Enhance Text Classification Models</a:t>
            </a:r>
            <a:endParaRPr kumimoji="1" lang="en-US" altLang="zh-CN" sz="2800" dirty="0"/>
          </a:p>
        </p:txBody>
      </p:sp>
      <p:sp>
        <p:nvSpPr>
          <p:cNvPr id="4" name="矩形 3">
            <a:extLst>
              <a:ext uri="{FF2B5EF4-FFF2-40B4-BE49-F238E27FC236}">
                <a16:creationId xmlns:a16="http://schemas.microsoft.com/office/drawing/2014/main" id="{49C5AED0-35EC-4453-9D13-A65557DB83EB}"/>
              </a:ext>
            </a:extLst>
          </p:cNvPr>
          <p:cNvSpPr/>
          <p:nvPr/>
        </p:nvSpPr>
        <p:spPr>
          <a:xfrm>
            <a:off x="833064" y="1294969"/>
            <a:ext cx="2726933" cy="2862322"/>
          </a:xfrm>
          <a:prstGeom prst="rect">
            <a:avLst/>
          </a:prstGeom>
        </p:spPr>
        <p:txBody>
          <a:bodyPr wrap="square">
            <a:spAutoFit/>
          </a:bodyPr>
          <a:lstStyle/>
          <a:p>
            <a:r>
              <a:rPr kumimoji="1" lang="en-US" altLang="zh-CN" b="1" dirty="0">
                <a:latin typeface="STFangsong" charset="-122"/>
                <a:ea typeface="STFangsong" charset="-122"/>
              </a:rPr>
              <a:t>Result</a:t>
            </a:r>
            <a:r>
              <a:rPr kumimoji="1" lang="zh-CN" altLang="en-US" b="1" dirty="0">
                <a:latin typeface="STFangsong" charset="-122"/>
                <a:ea typeface="STFangsong" charset="-122"/>
              </a:rPr>
              <a:t>：</a:t>
            </a:r>
            <a:endParaRPr kumimoji="1" lang="en-US" altLang="zh-CN" b="1" dirty="0">
              <a:latin typeface="STFangsong" charset="-122"/>
              <a:ea typeface="STFangsong" charset="-122"/>
            </a:endParaRPr>
          </a:p>
          <a:p>
            <a:pPr marL="285750" indent="-285750">
              <a:buFont typeface="Arial" panose="020B0604020202020204" pitchFamily="34" charset="0"/>
              <a:buChar char="•"/>
            </a:pPr>
            <a:r>
              <a:rPr kumimoji="1" lang="zh-CN" altLang="en-US" dirty="0">
                <a:latin typeface="STFangsong" charset="-122"/>
                <a:ea typeface="STFangsong" charset="-122"/>
              </a:rPr>
              <a:t>在</a:t>
            </a:r>
            <a:r>
              <a:rPr kumimoji="1" lang="en-US" altLang="zh-CN" dirty="0">
                <a:latin typeface="STFangsong" charset="-122"/>
                <a:ea typeface="STFangsong" charset="-122"/>
              </a:rPr>
              <a:t>20NG</a:t>
            </a:r>
            <a:r>
              <a:rPr kumimoji="1" lang="zh-CN" altLang="en-US" dirty="0">
                <a:latin typeface="STFangsong" charset="-122"/>
                <a:ea typeface="STFangsong" charset="-122"/>
              </a:rPr>
              <a:t>数据集上，取得较好的结果</a:t>
            </a:r>
            <a:endParaRPr kumimoji="1" lang="en-US" altLang="zh-CN" dirty="0">
              <a:latin typeface="STFangsong" charset="-122"/>
              <a:ea typeface="STFangsong" charset="-122"/>
            </a:endParaRPr>
          </a:p>
          <a:p>
            <a:r>
              <a:rPr kumimoji="1" lang="zh-CN" altLang="en-US" b="1" dirty="0">
                <a:latin typeface="STFangsong" charset="-122"/>
                <a:ea typeface="STFangsong" charset="-122"/>
              </a:rPr>
              <a:t>原因：</a:t>
            </a:r>
            <a:endParaRPr kumimoji="1" lang="en-US" altLang="zh-CN" b="1" dirty="0">
              <a:latin typeface="STFangsong" charset="-122"/>
              <a:ea typeface="STFangsong" charset="-122"/>
            </a:endParaRPr>
          </a:p>
          <a:p>
            <a:pPr marL="285750" indent="-285750">
              <a:buFont typeface="Arial" panose="020B0604020202020204" pitchFamily="34" charset="0"/>
              <a:buChar char="•"/>
            </a:pPr>
            <a:r>
              <a:rPr kumimoji="1" lang="zh-CN" altLang="en-US" dirty="0">
                <a:latin typeface="STFangsong" charset="-122"/>
                <a:ea typeface="STFangsong" charset="-122"/>
              </a:rPr>
              <a:t>虽然在</a:t>
            </a:r>
            <a:r>
              <a:rPr kumimoji="1" lang="en-US" altLang="zh-CN" dirty="0">
                <a:latin typeface="STFangsong" charset="-122"/>
                <a:ea typeface="STFangsong" charset="-122"/>
              </a:rPr>
              <a:t>20NG</a:t>
            </a:r>
            <a:r>
              <a:rPr kumimoji="1" lang="zh-CN" altLang="en-US" dirty="0">
                <a:latin typeface="STFangsong" charset="-122"/>
                <a:ea typeface="STFangsong" charset="-122"/>
              </a:rPr>
              <a:t>数据集中有</a:t>
            </a:r>
            <a:r>
              <a:rPr kumimoji="1" lang="en-US" altLang="zh-CN" dirty="0">
                <a:latin typeface="STFangsong" charset="-122"/>
                <a:ea typeface="STFangsong" charset="-122"/>
              </a:rPr>
              <a:t>20</a:t>
            </a:r>
            <a:r>
              <a:rPr kumimoji="1" lang="zh-CN" altLang="en-US" dirty="0">
                <a:latin typeface="STFangsong" charset="-122"/>
                <a:ea typeface="STFangsong" charset="-122"/>
              </a:rPr>
              <a:t>个类别，但这些类别可以自然地分成几个组。同一组的标签对模型来说比较难区分。</a:t>
            </a:r>
          </a:p>
        </p:txBody>
      </p:sp>
      <p:pic>
        <p:nvPicPr>
          <p:cNvPr id="5" name="图片 4">
            <a:extLst>
              <a:ext uri="{FF2B5EF4-FFF2-40B4-BE49-F238E27FC236}">
                <a16:creationId xmlns:a16="http://schemas.microsoft.com/office/drawing/2014/main" id="{06EB89E3-615D-46F5-BE3C-936227A051E6}"/>
              </a:ext>
            </a:extLst>
          </p:cNvPr>
          <p:cNvPicPr>
            <a:picLocks noChangeAspect="1"/>
          </p:cNvPicPr>
          <p:nvPr/>
        </p:nvPicPr>
        <p:blipFill>
          <a:blip r:embed="rId3"/>
          <a:stretch>
            <a:fillRect/>
          </a:stretch>
        </p:blipFill>
        <p:spPr>
          <a:xfrm>
            <a:off x="3436707" y="1183631"/>
            <a:ext cx="8512137" cy="3351654"/>
          </a:xfrm>
          <a:prstGeom prst="rect">
            <a:avLst/>
          </a:prstGeom>
        </p:spPr>
      </p:pic>
      <p:sp>
        <p:nvSpPr>
          <p:cNvPr id="6" name="矩形 5">
            <a:extLst>
              <a:ext uri="{FF2B5EF4-FFF2-40B4-BE49-F238E27FC236}">
                <a16:creationId xmlns:a16="http://schemas.microsoft.com/office/drawing/2014/main" id="{981798F7-BC2D-44C9-879E-16F297BF61C1}"/>
              </a:ext>
            </a:extLst>
          </p:cNvPr>
          <p:cNvSpPr/>
          <p:nvPr/>
        </p:nvSpPr>
        <p:spPr>
          <a:xfrm>
            <a:off x="833064" y="4282964"/>
            <a:ext cx="11110644" cy="1200329"/>
          </a:xfrm>
          <a:prstGeom prst="rect">
            <a:avLst/>
          </a:prstGeom>
        </p:spPr>
        <p:txBody>
          <a:bodyPr wrap="square">
            <a:spAutoFit/>
          </a:bodyPr>
          <a:lstStyle/>
          <a:p>
            <a:r>
              <a:rPr kumimoji="1" lang="zh-CN" altLang="en-US" b="1" dirty="0">
                <a:latin typeface="STFangsong" charset="-122"/>
                <a:ea typeface="STFangsong" charset="-122"/>
              </a:rPr>
              <a:t>分析：</a:t>
            </a:r>
            <a:endParaRPr kumimoji="1" lang="en-US" altLang="zh-CN" b="1" dirty="0">
              <a:latin typeface="STFangsong" charset="-122"/>
              <a:ea typeface="STFangsong" charset="-122"/>
            </a:endParaRPr>
          </a:p>
          <a:p>
            <a:pPr marL="285750" indent="-285750">
              <a:buFont typeface="Arial" panose="020B0604020202020204" pitchFamily="34" charset="0"/>
              <a:buChar char="•"/>
            </a:pPr>
            <a:r>
              <a:rPr kumimoji="1" lang="zh-CN" altLang="en-US" dirty="0">
                <a:latin typeface="STFangsong" charset="-122"/>
                <a:ea typeface="STFangsong" charset="-122"/>
              </a:rPr>
              <a:t>进一步可视化了</a:t>
            </a:r>
            <a:r>
              <a:rPr kumimoji="1" lang="en-US" altLang="zh-CN" dirty="0">
                <a:latin typeface="STFangsong" charset="-122"/>
                <a:ea typeface="STFangsong" charset="-122"/>
              </a:rPr>
              <a:t>20NG</a:t>
            </a:r>
            <a:r>
              <a:rPr kumimoji="1" lang="zh-CN" altLang="en-US" dirty="0">
                <a:latin typeface="STFangsong" charset="-122"/>
                <a:ea typeface="STFangsong" charset="-122"/>
              </a:rPr>
              <a:t>数据集中</a:t>
            </a:r>
            <a:r>
              <a:rPr kumimoji="1" lang="en-US" altLang="zh-CN" dirty="0">
                <a:latin typeface="STFangsong" charset="-122"/>
                <a:ea typeface="STFangsong" charset="-122"/>
              </a:rPr>
              <a:t>20</a:t>
            </a:r>
            <a:r>
              <a:rPr kumimoji="1" lang="zh-CN" altLang="en-US" dirty="0">
                <a:latin typeface="STFangsong" charset="-122"/>
                <a:ea typeface="STFangsong" charset="-122"/>
              </a:rPr>
              <a:t>个标签的学习标签表示</a:t>
            </a:r>
            <a:endParaRPr kumimoji="1" lang="en-US" altLang="zh-CN" dirty="0">
              <a:latin typeface="STFangsong" charset="-122"/>
              <a:ea typeface="STFangsong" charset="-122"/>
            </a:endParaRPr>
          </a:p>
          <a:p>
            <a:pPr marL="285750" indent="-285750">
              <a:buFont typeface="Arial" panose="020B0604020202020204" pitchFamily="34" charset="0"/>
              <a:buChar char="•"/>
            </a:pPr>
            <a:r>
              <a:rPr kumimoji="1" lang="zh-CN" altLang="en-US" dirty="0">
                <a:latin typeface="STFangsong" charset="-122"/>
                <a:ea typeface="STFangsong" charset="-122"/>
              </a:rPr>
              <a:t>发现：容易混淆的标签，尤其是同一组的标签，往往有相似的表述。由于标签表示在开始时都是随机初始化的，我们可以看到</a:t>
            </a:r>
            <a:r>
              <a:rPr kumimoji="1" lang="en-US" altLang="zh-CN" dirty="0">
                <a:latin typeface="STFangsong" charset="-122"/>
                <a:ea typeface="STFangsong" charset="-122"/>
              </a:rPr>
              <a:t>LCM</a:t>
            </a:r>
            <a:r>
              <a:rPr kumimoji="1" lang="zh-CN" altLang="en-US" dirty="0">
                <a:latin typeface="STFangsong" charset="-122"/>
                <a:ea typeface="STFangsong" charset="-122"/>
              </a:rPr>
              <a:t>有能力学习标签非常有意义的表示，这反映了标签之间的混淆。</a:t>
            </a:r>
            <a:endParaRPr kumimoji="1" lang="en-US" altLang="zh-CN" dirty="0">
              <a:latin typeface="STFangsong" charset="-122"/>
              <a:ea typeface="STFangsong" charset="-122"/>
            </a:endParaRPr>
          </a:p>
        </p:txBody>
      </p:sp>
      <p:sp>
        <p:nvSpPr>
          <p:cNvPr id="7" name="矩形 6">
            <a:extLst>
              <a:ext uri="{FF2B5EF4-FFF2-40B4-BE49-F238E27FC236}">
                <a16:creationId xmlns:a16="http://schemas.microsoft.com/office/drawing/2014/main" id="{0B783BD1-1CEA-4BB1-92E4-2B5D56AE3DE1}"/>
              </a:ext>
            </a:extLst>
          </p:cNvPr>
          <p:cNvSpPr/>
          <p:nvPr/>
        </p:nvSpPr>
        <p:spPr>
          <a:xfrm>
            <a:off x="833064" y="5483293"/>
            <a:ext cx="11110644" cy="105157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r>
              <a:rPr lang="zh-CN" altLang="en-US" b="1" dirty="0"/>
              <a:t>问题：</a:t>
            </a:r>
            <a:endParaRPr lang="en-US" altLang="zh-CN" b="1" dirty="0"/>
          </a:p>
          <a:p>
            <a:pPr marL="285750" indent="-285750">
              <a:spcBef>
                <a:spcPts val="1000"/>
              </a:spcBef>
              <a:buFont typeface="Arial" panose="020B0604020202020204" pitchFamily="34" charset="0"/>
              <a:buChar char="•"/>
            </a:pPr>
            <a:r>
              <a:rPr kumimoji="1" lang="zh-CN" altLang="en-US" dirty="0">
                <a:solidFill>
                  <a:schemeClr val="tx1"/>
                </a:solidFill>
                <a:latin typeface="STFangsong" charset="-122"/>
                <a:ea typeface="STFangsong" charset="-122"/>
              </a:rPr>
              <a:t>感觉这部分结果补充一下没用</a:t>
            </a:r>
            <a:r>
              <a:rPr kumimoji="1" lang="en-US" altLang="zh-CN" dirty="0">
                <a:solidFill>
                  <a:schemeClr val="tx1"/>
                </a:solidFill>
                <a:latin typeface="STFangsong" charset="-122"/>
                <a:ea typeface="STFangsong" charset="-122"/>
              </a:rPr>
              <a:t>LCM</a:t>
            </a:r>
            <a:r>
              <a:rPr kumimoji="1" lang="zh-CN" altLang="en-US" dirty="0">
                <a:solidFill>
                  <a:schemeClr val="tx1"/>
                </a:solidFill>
                <a:latin typeface="STFangsong" charset="-122"/>
                <a:ea typeface="STFangsong" charset="-122"/>
              </a:rPr>
              <a:t>的</a:t>
            </a:r>
            <a:r>
              <a:rPr kumimoji="1" lang="en-US" altLang="zh-CN" dirty="0">
                <a:solidFill>
                  <a:schemeClr val="tx1"/>
                </a:solidFill>
                <a:latin typeface="STFangsong" charset="-122"/>
                <a:ea typeface="STFangsong" charset="-122"/>
              </a:rPr>
              <a:t>confusion matrix </a:t>
            </a:r>
            <a:r>
              <a:rPr kumimoji="1" lang="zh-CN" altLang="en-US" dirty="0">
                <a:solidFill>
                  <a:schemeClr val="tx1"/>
                </a:solidFill>
                <a:latin typeface="STFangsong" charset="-122"/>
                <a:ea typeface="STFangsong" charset="-122"/>
              </a:rPr>
              <a:t>和用了</a:t>
            </a:r>
            <a:r>
              <a:rPr kumimoji="1" lang="en-US" altLang="zh-CN" dirty="0">
                <a:solidFill>
                  <a:schemeClr val="tx1"/>
                </a:solidFill>
                <a:latin typeface="STFangsong" charset="-122"/>
                <a:ea typeface="STFangsong" charset="-122"/>
              </a:rPr>
              <a:t>LCM</a:t>
            </a:r>
            <a:r>
              <a:rPr kumimoji="1" lang="zh-CN" altLang="en-US" dirty="0">
                <a:solidFill>
                  <a:schemeClr val="tx1"/>
                </a:solidFill>
                <a:latin typeface="STFangsong" charset="-122"/>
                <a:ea typeface="STFangsong" charset="-122"/>
              </a:rPr>
              <a:t>的比较</a:t>
            </a:r>
            <a:r>
              <a:rPr kumimoji="1" lang="en-US" altLang="zh-CN" dirty="0">
                <a:solidFill>
                  <a:schemeClr val="tx1"/>
                </a:solidFill>
                <a:latin typeface="STFangsong" charset="-122"/>
                <a:ea typeface="STFangsong" charset="-122"/>
              </a:rPr>
              <a:t>, </a:t>
            </a:r>
            <a:r>
              <a:rPr kumimoji="1" lang="zh-CN" altLang="en-US" dirty="0">
                <a:solidFill>
                  <a:schemeClr val="tx1"/>
                </a:solidFill>
                <a:latin typeface="STFangsong" charset="-122"/>
                <a:ea typeface="STFangsong" charset="-122"/>
              </a:rPr>
              <a:t>说明性能提升确实在于这些组内的性能提升才能说明问题。</a:t>
            </a:r>
            <a:endParaRPr kumimoji="1" lang="en-US" altLang="zh-CN" dirty="0">
              <a:solidFill>
                <a:schemeClr val="tx1"/>
              </a:solidFill>
              <a:latin typeface="STFangsong" charset="-122"/>
              <a:ea typeface="STFangsong" charset="-122"/>
            </a:endParaRPr>
          </a:p>
        </p:txBody>
      </p:sp>
    </p:spTree>
    <p:extLst>
      <p:ext uri="{BB962C8B-B14F-4D97-AF65-F5344CB8AC3E}">
        <p14:creationId xmlns:p14="http://schemas.microsoft.com/office/powerpoint/2010/main" val="4013282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29330" y="3098379"/>
            <a:ext cx="2733339" cy="661242"/>
          </a:xfrm>
        </p:spPr>
        <p:txBody>
          <a:bodyPr>
            <a:normAutofit fontScale="90000"/>
          </a:bodyPr>
          <a:lstStyle/>
          <a:p>
            <a:r>
              <a:rPr kumimoji="1" lang="zh-CN" altLang="en-US" dirty="0"/>
              <a:t>感谢聆听！</a:t>
            </a:r>
          </a:p>
        </p:txBody>
      </p:sp>
    </p:spTree>
    <p:extLst>
      <p:ext uri="{BB962C8B-B14F-4D97-AF65-F5344CB8AC3E}">
        <p14:creationId xmlns:p14="http://schemas.microsoft.com/office/powerpoint/2010/main" val="210860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17838"/>
            <a:ext cx="10515600" cy="533497"/>
          </a:xfrm>
        </p:spPr>
        <p:txBody>
          <a:bodyPr>
            <a:noAutofit/>
          </a:bodyPr>
          <a:lstStyle/>
          <a:p>
            <a:pPr lvl="0" algn="ctr">
              <a:defRPr/>
            </a:pPr>
            <a:r>
              <a:rPr lang="zh-CN" altLang="en-US" sz="2800" kern="0" dirty="0">
                <a:solidFill>
                  <a:schemeClr val="tx1"/>
                </a:solidFill>
                <a:latin typeface="Times New Roman"/>
                <a:ea typeface="黑体"/>
                <a:cs typeface="Times New Roman"/>
              </a:rPr>
              <a:t>会议趋势</a:t>
            </a:r>
          </a:p>
        </p:txBody>
      </p:sp>
      <p:sp>
        <p:nvSpPr>
          <p:cNvPr id="3" name="内容占位符 2"/>
          <p:cNvSpPr>
            <a:spLocks noGrp="1"/>
          </p:cNvSpPr>
          <p:nvPr>
            <p:ph idx="1"/>
          </p:nvPr>
        </p:nvSpPr>
        <p:spPr>
          <a:xfrm>
            <a:off x="838200" y="1141061"/>
            <a:ext cx="2511175" cy="5424126"/>
          </a:xfrm>
        </p:spPr>
        <p:txBody>
          <a:bodyPr>
            <a:normAutofit/>
          </a:bodyPr>
          <a:lstStyle/>
          <a:p>
            <a:pPr marL="228600" lvl="1">
              <a:lnSpc>
                <a:spcPct val="160000"/>
              </a:lnSpc>
              <a:spcBef>
                <a:spcPts val="1000"/>
              </a:spcBef>
            </a:pPr>
            <a:r>
              <a:rPr kumimoji="1" lang="en-US" altLang="zh-CN" sz="1800" b="1" dirty="0">
                <a:latin typeface="Times New Roman" panose="02020603050405020304" pitchFamily="18" charset="0"/>
                <a:ea typeface="STFangsong" charset="-122"/>
                <a:cs typeface="Times New Roman" panose="02020603050405020304" pitchFamily="18" charset="0"/>
              </a:rPr>
              <a:t>AAAI 2021</a:t>
            </a:r>
            <a:r>
              <a:rPr kumimoji="1" lang="zh-CN" altLang="en-US" sz="1800" b="1" dirty="0">
                <a:latin typeface="Times New Roman" panose="02020603050405020304" pitchFamily="18" charset="0"/>
                <a:ea typeface="STFangsong" charset="-122"/>
                <a:cs typeface="Times New Roman" panose="02020603050405020304" pitchFamily="18" charset="0"/>
              </a:rPr>
              <a:t>的投稿总数为</a:t>
            </a:r>
            <a:r>
              <a:rPr kumimoji="1" lang="en-US" altLang="zh-CN" sz="1800" b="1" dirty="0">
                <a:latin typeface="Times New Roman" panose="02020603050405020304" pitchFamily="18" charset="0"/>
                <a:ea typeface="STFangsong" charset="-122"/>
                <a:cs typeface="Times New Roman" panose="02020603050405020304" pitchFamily="18" charset="0"/>
              </a:rPr>
              <a:t>9034</a:t>
            </a:r>
            <a:r>
              <a:rPr kumimoji="1" lang="zh-CN" altLang="en-US" sz="1800" b="1" dirty="0">
                <a:latin typeface="Times New Roman" panose="02020603050405020304" pitchFamily="18" charset="0"/>
                <a:ea typeface="STFangsong" charset="-122"/>
                <a:cs typeface="Times New Roman" panose="02020603050405020304" pitchFamily="18" charset="0"/>
              </a:rPr>
              <a:t>篇，再创历史新高，超过了去年的</a:t>
            </a:r>
            <a:r>
              <a:rPr kumimoji="1" lang="en-US" altLang="zh-CN" sz="1800" b="1" dirty="0">
                <a:latin typeface="Times New Roman" panose="02020603050405020304" pitchFamily="18" charset="0"/>
                <a:ea typeface="STFangsong" charset="-122"/>
                <a:cs typeface="Times New Roman" panose="02020603050405020304" pitchFamily="18" charset="0"/>
              </a:rPr>
              <a:t>8800</a:t>
            </a:r>
            <a:r>
              <a:rPr kumimoji="1" lang="zh-CN" altLang="en-US" sz="1800" b="1" dirty="0">
                <a:latin typeface="Times New Roman" panose="02020603050405020304" pitchFamily="18" charset="0"/>
                <a:ea typeface="STFangsong" charset="-122"/>
                <a:cs typeface="Times New Roman" panose="02020603050405020304" pitchFamily="18" charset="0"/>
              </a:rPr>
              <a:t>篇</a:t>
            </a:r>
          </a:p>
          <a:p>
            <a:pPr marL="228600" lvl="1">
              <a:lnSpc>
                <a:spcPct val="160000"/>
              </a:lnSpc>
              <a:spcBef>
                <a:spcPts val="1000"/>
              </a:spcBef>
            </a:pPr>
            <a:r>
              <a:rPr kumimoji="1" lang="zh-CN" altLang="en-US" sz="1800" b="1" dirty="0">
                <a:latin typeface="Times New Roman" panose="02020603050405020304" pitchFamily="18" charset="0"/>
                <a:ea typeface="STFangsong" charset="-122"/>
                <a:cs typeface="Times New Roman" panose="02020603050405020304" pitchFamily="18" charset="0"/>
              </a:rPr>
              <a:t>其中，来自中国的投稿量（</a:t>
            </a:r>
            <a:r>
              <a:rPr kumimoji="1" lang="en-US" altLang="zh-CN" sz="1800" b="1" dirty="0">
                <a:latin typeface="Times New Roman" panose="02020603050405020304" pitchFamily="18" charset="0"/>
                <a:ea typeface="STFangsong" charset="-122"/>
                <a:cs typeface="Times New Roman" panose="02020603050405020304" pitchFamily="18" charset="0"/>
              </a:rPr>
              <a:t>3319</a:t>
            </a:r>
            <a:r>
              <a:rPr kumimoji="1" lang="zh-CN" altLang="en-US" sz="1800" b="1" dirty="0">
                <a:latin typeface="Times New Roman" panose="02020603050405020304" pitchFamily="18" charset="0"/>
                <a:ea typeface="STFangsong" charset="-122"/>
                <a:cs typeface="Times New Roman" panose="02020603050405020304" pitchFamily="18" charset="0"/>
              </a:rPr>
              <a:t>篇）几乎是来自美国的论文（</a:t>
            </a:r>
            <a:r>
              <a:rPr kumimoji="1" lang="en-US" altLang="zh-CN" sz="1800" b="1" dirty="0">
                <a:latin typeface="Times New Roman" panose="02020603050405020304" pitchFamily="18" charset="0"/>
                <a:ea typeface="STFangsong" charset="-122"/>
                <a:cs typeface="Times New Roman" panose="02020603050405020304" pitchFamily="18" charset="0"/>
              </a:rPr>
              <a:t>1822</a:t>
            </a:r>
            <a:r>
              <a:rPr kumimoji="1" lang="zh-CN" altLang="en-US" sz="1800" b="1" dirty="0">
                <a:latin typeface="Times New Roman" panose="02020603050405020304" pitchFamily="18" charset="0"/>
                <a:ea typeface="STFangsong" charset="-122"/>
                <a:cs typeface="Times New Roman" panose="02020603050405020304" pitchFamily="18" charset="0"/>
              </a:rPr>
              <a:t>篇）的两倍。</a:t>
            </a:r>
            <a:endParaRPr kumimoji="1" lang="en-US" altLang="zh-CN" sz="1800" b="1" dirty="0">
              <a:latin typeface="Times New Roman" panose="02020603050405020304" pitchFamily="18" charset="0"/>
              <a:ea typeface="STFangsong" charset="-122"/>
              <a:cs typeface="Times New Roman" panose="02020603050405020304" pitchFamily="18" charset="0"/>
            </a:endParaRPr>
          </a:p>
          <a:p>
            <a:pPr>
              <a:lnSpc>
                <a:spcPct val="150000"/>
              </a:lnSpc>
            </a:pPr>
            <a:endParaRPr kumimoji="1" lang="en-US" altLang="zh-CN"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CDA41891-F9DE-4321-9B88-C082AEE2B7FC}"/>
              </a:ext>
            </a:extLst>
          </p:cNvPr>
          <p:cNvPicPr>
            <a:picLocks noChangeAspect="1"/>
          </p:cNvPicPr>
          <p:nvPr/>
        </p:nvPicPr>
        <p:blipFill>
          <a:blip r:embed="rId3"/>
          <a:stretch>
            <a:fillRect/>
          </a:stretch>
        </p:blipFill>
        <p:spPr>
          <a:xfrm>
            <a:off x="4791504" y="1141061"/>
            <a:ext cx="6800850" cy="5000625"/>
          </a:xfrm>
          <a:prstGeom prst="rect">
            <a:avLst/>
          </a:prstGeom>
        </p:spPr>
      </p:pic>
    </p:spTree>
    <p:extLst>
      <p:ext uri="{BB962C8B-B14F-4D97-AF65-F5344CB8AC3E}">
        <p14:creationId xmlns:p14="http://schemas.microsoft.com/office/powerpoint/2010/main" val="7426917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617838"/>
            <a:ext cx="10515600" cy="533497"/>
          </a:xfrm>
        </p:spPr>
        <p:txBody>
          <a:bodyPr>
            <a:noAutofit/>
          </a:bodyPr>
          <a:lstStyle/>
          <a:p>
            <a:pPr lvl="0" algn="ctr">
              <a:defRPr/>
            </a:pPr>
            <a:r>
              <a:rPr lang="zh-CN" altLang="en-US" sz="2800" kern="0" dirty="0">
                <a:solidFill>
                  <a:schemeClr val="tx1"/>
                </a:solidFill>
                <a:latin typeface="Times New Roman"/>
                <a:ea typeface="黑体"/>
                <a:cs typeface="Times New Roman"/>
              </a:rPr>
              <a:t>会议趋势</a:t>
            </a:r>
          </a:p>
        </p:txBody>
      </p:sp>
      <p:sp>
        <p:nvSpPr>
          <p:cNvPr id="3" name="内容占位符 2"/>
          <p:cNvSpPr>
            <a:spLocks noGrp="1"/>
          </p:cNvSpPr>
          <p:nvPr>
            <p:ph idx="1"/>
          </p:nvPr>
        </p:nvSpPr>
        <p:spPr>
          <a:xfrm>
            <a:off x="838200" y="1141061"/>
            <a:ext cx="2511175" cy="5424126"/>
          </a:xfrm>
        </p:spPr>
        <p:txBody>
          <a:bodyPr>
            <a:normAutofit/>
          </a:bodyPr>
          <a:lstStyle/>
          <a:p>
            <a:pPr marL="228600" lvl="1">
              <a:lnSpc>
                <a:spcPct val="160000"/>
              </a:lnSpc>
              <a:spcBef>
                <a:spcPts val="1000"/>
              </a:spcBef>
            </a:pPr>
            <a:r>
              <a:rPr kumimoji="1" lang="zh-CN" altLang="en-US" sz="1800" b="1" dirty="0">
                <a:latin typeface="Times New Roman" panose="02020603050405020304" pitchFamily="18" charset="0"/>
                <a:ea typeface="STFangsong" charset="-122"/>
                <a:cs typeface="+mn-cs"/>
              </a:rPr>
              <a:t>分析方面</a:t>
            </a:r>
            <a:endParaRPr kumimoji="1" lang="en-US" altLang="zh-CN" sz="1800" b="1" dirty="0">
              <a:latin typeface="Times New Roman" panose="02020603050405020304" pitchFamily="18" charset="0"/>
              <a:ea typeface="STFangsong" charset="-122"/>
              <a:cs typeface="+mn-cs"/>
            </a:endParaRPr>
          </a:p>
          <a:p>
            <a:pPr marL="228600" lvl="1">
              <a:lnSpc>
                <a:spcPct val="160000"/>
              </a:lnSpc>
              <a:spcBef>
                <a:spcPts val="1000"/>
              </a:spcBef>
            </a:pPr>
            <a:r>
              <a:rPr kumimoji="1" lang="zh-CN" altLang="en-US" sz="1800" b="1" dirty="0">
                <a:latin typeface="Times New Roman" panose="02020603050405020304" pitchFamily="18" charset="0"/>
                <a:ea typeface="STFangsong" charset="-122"/>
                <a:cs typeface="Times New Roman" panose="02020603050405020304" pitchFamily="18" charset="0"/>
              </a:rPr>
              <a:t>来自中国的投稿量（</a:t>
            </a:r>
            <a:r>
              <a:rPr kumimoji="1" lang="en-US" altLang="zh-CN" sz="1800" b="1" dirty="0">
                <a:latin typeface="Times New Roman" panose="02020603050405020304" pitchFamily="18" charset="0"/>
                <a:ea typeface="STFangsong" charset="-122"/>
                <a:cs typeface="Times New Roman" panose="02020603050405020304" pitchFamily="18" charset="0"/>
              </a:rPr>
              <a:t>3319</a:t>
            </a:r>
            <a:r>
              <a:rPr kumimoji="1" lang="zh-CN" altLang="en-US" sz="1800" b="1" dirty="0">
                <a:latin typeface="Times New Roman" panose="02020603050405020304" pitchFamily="18" charset="0"/>
                <a:ea typeface="STFangsong" charset="-122"/>
                <a:cs typeface="Times New Roman" panose="02020603050405020304" pitchFamily="18" charset="0"/>
              </a:rPr>
              <a:t>篇）几乎是来自美国的论文（</a:t>
            </a:r>
            <a:r>
              <a:rPr kumimoji="1" lang="en-US" altLang="zh-CN" sz="1800" b="1" dirty="0">
                <a:latin typeface="Times New Roman" panose="02020603050405020304" pitchFamily="18" charset="0"/>
                <a:ea typeface="STFangsong" charset="-122"/>
                <a:cs typeface="Times New Roman" panose="02020603050405020304" pitchFamily="18" charset="0"/>
              </a:rPr>
              <a:t>1822</a:t>
            </a:r>
            <a:r>
              <a:rPr kumimoji="1" lang="zh-CN" altLang="en-US" sz="1800" b="1" dirty="0">
                <a:latin typeface="Times New Roman" panose="02020603050405020304" pitchFamily="18" charset="0"/>
                <a:ea typeface="STFangsong" charset="-122"/>
                <a:cs typeface="Times New Roman" panose="02020603050405020304" pitchFamily="18" charset="0"/>
              </a:rPr>
              <a:t>篇）的两倍，稳居第一，但是录取率只能排到</a:t>
            </a:r>
            <a:r>
              <a:rPr kumimoji="1" lang="en-US" altLang="zh-CN" sz="1800" b="1" dirty="0">
                <a:latin typeface="Times New Roman" panose="02020603050405020304" pitchFamily="18" charset="0"/>
                <a:ea typeface="STFangsong" charset="-122"/>
                <a:cs typeface="Times New Roman" panose="02020603050405020304" pitchFamily="18" charset="0"/>
              </a:rPr>
              <a:t>13</a:t>
            </a:r>
            <a:r>
              <a:rPr kumimoji="1" lang="zh-CN" altLang="en-US" sz="1800" b="1" dirty="0">
                <a:latin typeface="Times New Roman" panose="02020603050405020304" pitchFamily="18" charset="0"/>
                <a:ea typeface="STFangsong" charset="-122"/>
                <a:cs typeface="Times New Roman" panose="02020603050405020304" pitchFamily="18" charset="0"/>
              </a:rPr>
              <a:t>位</a:t>
            </a:r>
            <a:endParaRPr kumimoji="1" lang="en-US" altLang="zh-CN" sz="1800" b="1" dirty="0">
              <a:latin typeface="Times New Roman" panose="02020603050405020304" pitchFamily="18" charset="0"/>
              <a:ea typeface="STFangsong" charset="-122"/>
              <a:cs typeface="Times New Roman" panose="02020603050405020304" pitchFamily="18" charset="0"/>
            </a:endParaRPr>
          </a:p>
          <a:p>
            <a:pPr>
              <a:lnSpc>
                <a:spcPct val="150000"/>
              </a:lnSpc>
            </a:pPr>
            <a:endParaRPr kumimoji="1" lang="en-US" altLang="zh-CN" sz="2000" b="1" dirty="0">
              <a:latin typeface="Times New Roman" panose="02020603050405020304" pitchFamily="18" charset="0"/>
              <a:cs typeface="Times New Roman" panose="02020603050405020304" pitchFamily="18" charset="0"/>
            </a:endParaRPr>
          </a:p>
        </p:txBody>
      </p:sp>
      <p:pic>
        <p:nvPicPr>
          <p:cNvPr id="6" name="图片 5">
            <a:extLst>
              <a:ext uri="{FF2B5EF4-FFF2-40B4-BE49-F238E27FC236}">
                <a16:creationId xmlns:a16="http://schemas.microsoft.com/office/drawing/2014/main" id="{846A55BB-5C44-4C4A-A3A3-122AF0420404}"/>
              </a:ext>
            </a:extLst>
          </p:cNvPr>
          <p:cNvPicPr>
            <a:picLocks noChangeAspect="1"/>
          </p:cNvPicPr>
          <p:nvPr/>
        </p:nvPicPr>
        <p:blipFill>
          <a:blip r:embed="rId3"/>
          <a:stretch>
            <a:fillRect/>
          </a:stretch>
        </p:blipFill>
        <p:spPr>
          <a:xfrm>
            <a:off x="4986230" y="1334136"/>
            <a:ext cx="6657975" cy="5048250"/>
          </a:xfrm>
          <a:prstGeom prst="rect">
            <a:avLst/>
          </a:prstGeom>
        </p:spPr>
      </p:pic>
    </p:spTree>
    <p:extLst>
      <p:ext uri="{BB962C8B-B14F-4D97-AF65-F5344CB8AC3E}">
        <p14:creationId xmlns:p14="http://schemas.microsoft.com/office/powerpoint/2010/main" val="3812247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089"/>
            <a:ext cx="10515600" cy="533497"/>
          </a:xfrm>
        </p:spPr>
        <p:txBody>
          <a:bodyPr>
            <a:noAutofit/>
          </a:bodyPr>
          <a:lstStyle/>
          <a:p>
            <a:pPr lvl="0" algn="ctr">
              <a:defRPr/>
            </a:pPr>
            <a:r>
              <a:rPr lang="zh-CN" altLang="en-US" sz="2800" kern="0" dirty="0">
                <a:solidFill>
                  <a:schemeClr val="tx1"/>
                </a:solidFill>
                <a:latin typeface="Times New Roman"/>
                <a:ea typeface="黑体"/>
                <a:cs typeface="Times New Roman"/>
              </a:rPr>
              <a:t>会议趋势</a:t>
            </a:r>
          </a:p>
        </p:txBody>
      </p:sp>
      <p:sp>
        <p:nvSpPr>
          <p:cNvPr id="3" name="内容占位符 2"/>
          <p:cNvSpPr>
            <a:spLocks noGrp="1"/>
          </p:cNvSpPr>
          <p:nvPr>
            <p:ph idx="1"/>
          </p:nvPr>
        </p:nvSpPr>
        <p:spPr>
          <a:xfrm>
            <a:off x="838201" y="1141061"/>
            <a:ext cx="3363930" cy="5424126"/>
          </a:xfrm>
        </p:spPr>
        <p:txBody>
          <a:bodyPr>
            <a:normAutofit fontScale="62500" lnSpcReduction="20000"/>
          </a:bodyPr>
          <a:lstStyle/>
          <a:p>
            <a:pPr marL="228600" lvl="1">
              <a:lnSpc>
                <a:spcPct val="180000"/>
              </a:lnSpc>
              <a:spcBef>
                <a:spcPts val="1000"/>
              </a:spcBef>
            </a:pPr>
            <a:r>
              <a:rPr kumimoji="1" lang="zh-CN" altLang="en-US" sz="2600" b="1" dirty="0">
                <a:latin typeface="Times New Roman" panose="02020603050405020304" pitchFamily="18" charset="0"/>
                <a:ea typeface="STFangsong" charset="-122"/>
                <a:cs typeface="Times New Roman" panose="02020603050405020304" pitchFamily="18" charset="0"/>
              </a:rPr>
              <a:t>在细分领域，无论是投稿数还是接受率，最高的仍然来自于机器学习，其以</a:t>
            </a:r>
            <a:r>
              <a:rPr kumimoji="1" lang="en-US" altLang="zh-CN" sz="2600" b="1" dirty="0">
                <a:latin typeface="Times New Roman" panose="02020603050405020304" pitchFamily="18" charset="0"/>
                <a:ea typeface="STFangsong" charset="-122"/>
                <a:cs typeface="Times New Roman" panose="02020603050405020304" pitchFamily="18" charset="0"/>
              </a:rPr>
              <a:t>524/2654</a:t>
            </a:r>
            <a:r>
              <a:rPr kumimoji="1" lang="zh-CN" altLang="en-US" sz="2600" b="1" dirty="0">
                <a:latin typeface="Times New Roman" panose="02020603050405020304" pitchFamily="18" charset="0"/>
                <a:ea typeface="STFangsong" charset="-122"/>
                <a:cs typeface="Times New Roman" panose="02020603050405020304" pitchFamily="18" charset="0"/>
              </a:rPr>
              <a:t>的比率高居榜首。</a:t>
            </a:r>
          </a:p>
          <a:p>
            <a:pPr marL="228600" lvl="1">
              <a:lnSpc>
                <a:spcPct val="180000"/>
              </a:lnSpc>
              <a:spcBef>
                <a:spcPts val="1000"/>
              </a:spcBef>
            </a:pPr>
            <a:r>
              <a:rPr kumimoji="1" lang="zh-CN" altLang="en-US" sz="2600" b="1" dirty="0">
                <a:latin typeface="Times New Roman" panose="02020603050405020304" pitchFamily="18" charset="0"/>
                <a:ea typeface="STFangsong" charset="-122"/>
                <a:cs typeface="Times New Roman" panose="02020603050405020304" pitchFamily="18" charset="0"/>
              </a:rPr>
              <a:t>其余则依次是计算机视觉（</a:t>
            </a:r>
            <a:r>
              <a:rPr kumimoji="1" lang="en-US" altLang="zh-CN" sz="2600" b="1" dirty="0">
                <a:latin typeface="Times New Roman" panose="02020603050405020304" pitchFamily="18" charset="0"/>
                <a:ea typeface="STFangsong" charset="-122"/>
                <a:cs typeface="Times New Roman" panose="02020603050405020304" pitchFamily="18" charset="0"/>
              </a:rPr>
              <a:t>CV</a:t>
            </a:r>
            <a:r>
              <a:rPr kumimoji="1" lang="zh-CN" altLang="en-US" sz="2600" b="1" dirty="0">
                <a:latin typeface="Times New Roman" panose="02020603050405020304" pitchFamily="18" charset="0"/>
                <a:ea typeface="STFangsong" charset="-122"/>
                <a:cs typeface="Times New Roman" panose="02020603050405020304" pitchFamily="18" charset="0"/>
              </a:rPr>
              <a:t>）、语音与自然语言处理（</a:t>
            </a:r>
            <a:r>
              <a:rPr kumimoji="1" lang="en-US" altLang="zh-CN" sz="2600" b="1" dirty="0">
                <a:latin typeface="Times New Roman" panose="02020603050405020304" pitchFamily="18" charset="0"/>
                <a:ea typeface="STFangsong" charset="-122"/>
                <a:cs typeface="Times New Roman" panose="02020603050405020304" pitchFamily="18" charset="0"/>
              </a:rPr>
              <a:t>Speech &amp; Natural Languages Processing</a:t>
            </a:r>
            <a:r>
              <a:rPr kumimoji="1" lang="zh-CN" altLang="en-US" sz="2600" b="1" dirty="0">
                <a:latin typeface="Times New Roman" panose="02020603050405020304" pitchFamily="18" charset="0"/>
                <a:ea typeface="STFangsong" charset="-122"/>
                <a:cs typeface="Times New Roman" panose="02020603050405020304" pitchFamily="18" charset="0"/>
              </a:rPr>
              <a:t>）、数据挖掘与知识管理（</a:t>
            </a:r>
            <a:r>
              <a:rPr kumimoji="1" lang="en-US" altLang="zh-CN" sz="2600" b="1" dirty="0">
                <a:latin typeface="Times New Roman" panose="02020603050405020304" pitchFamily="18" charset="0"/>
                <a:ea typeface="STFangsong" charset="-122"/>
                <a:cs typeface="Times New Roman" panose="02020603050405020304" pitchFamily="18" charset="0"/>
              </a:rPr>
              <a:t>Data Mining &amp; Knowledge Management</a:t>
            </a:r>
            <a:r>
              <a:rPr kumimoji="1" lang="zh-CN" altLang="en-US" sz="2600" b="1" dirty="0">
                <a:latin typeface="Times New Roman" panose="02020603050405020304" pitchFamily="18" charset="0"/>
                <a:ea typeface="STFangsong" charset="-122"/>
                <a:cs typeface="Times New Roman" panose="02020603050405020304" pitchFamily="18" charset="0"/>
              </a:rPr>
              <a:t>）、应用领域（</a:t>
            </a:r>
            <a:r>
              <a:rPr kumimoji="1" lang="en-US" altLang="zh-CN" sz="2600" b="1" dirty="0">
                <a:latin typeface="Times New Roman" panose="02020603050405020304" pitchFamily="18" charset="0"/>
                <a:ea typeface="STFangsong" charset="-122"/>
                <a:cs typeface="Times New Roman" panose="02020603050405020304" pitchFamily="18" charset="0"/>
              </a:rPr>
              <a:t>Application Domains</a:t>
            </a:r>
            <a:r>
              <a:rPr kumimoji="1" lang="zh-CN" altLang="en-US" sz="2600" b="1" dirty="0">
                <a:latin typeface="Times New Roman" panose="02020603050405020304" pitchFamily="18" charset="0"/>
                <a:ea typeface="STFangsong" charset="-122"/>
                <a:cs typeface="Times New Roman" panose="02020603050405020304" pitchFamily="18" charset="0"/>
              </a:rPr>
              <a:t>）、博弈论与经济范畴（</a:t>
            </a:r>
            <a:r>
              <a:rPr kumimoji="1" lang="en-US" altLang="zh-CN" sz="2600" b="1" dirty="0">
                <a:latin typeface="Times New Roman" panose="02020603050405020304" pitchFamily="18" charset="0"/>
                <a:ea typeface="STFangsong" charset="-122"/>
                <a:cs typeface="Times New Roman" panose="02020603050405020304" pitchFamily="18" charset="0"/>
              </a:rPr>
              <a:t>Game Theory &amp; Economic Paradigms</a:t>
            </a:r>
            <a:r>
              <a:rPr kumimoji="1" lang="zh-CN" altLang="en-US" sz="2600" b="1" dirty="0">
                <a:latin typeface="Times New Roman" panose="02020603050405020304" pitchFamily="18" charset="0"/>
                <a:ea typeface="STFangsong" charset="-122"/>
                <a:cs typeface="Times New Roman" panose="02020603050405020304" pitchFamily="18" charset="0"/>
              </a:rPr>
              <a:t>）等等。</a:t>
            </a:r>
            <a:endParaRPr kumimoji="1" lang="en-US" altLang="zh-CN" sz="2600" b="1" dirty="0">
              <a:latin typeface="Times New Roman" panose="02020603050405020304" pitchFamily="18" charset="0"/>
              <a:ea typeface="STFangsong" charset="-122"/>
              <a:cs typeface="Times New Roman" panose="02020603050405020304" pitchFamily="18" charset="0"/>
            </a:endParaRPr>
          </a:p>
          <a:p>
            <a:pPr>
              <a:lnSpc>
                <a:spcPct val="150000"/>
              </a:lnSpc>
            </a:pPr>
            <a:endParaRPr kumimoji="1" lang="en-US" altLang="zh-CN"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F1CB64BE-EB09-46DE-AEDD-A4BCAEFF23A7}"/>
              </a:ext>
            </a:extLst>
          </p:cNvPr>
          <p:cNvPicPr>
            <a:picLocks noChangeAspect="1"/>
          </p:cNvPicPr>
          <p:nvPr/>
        </p:nvPicPr>
        <p:blipFill>
          <a:blip r:embed="rId3"/>
          <a:stretch>
            <a:fillRect/>
          </a:stretch>
        </p:blipFill>
        <p:spPr>
          <a:xfrm>
            <a:off x="4746660" y="1310603"/>
            <a:ext cx="6956461" cy="5257097"/>
          </a:xfrm>
          <a:prstGeom prst="rect">
            <a:avLst/>
          </a:prstGeom>
        </p:spPr>
      </p:pic>
    </p:spTree>
    <p:extLst>
      <p:ext uri="{BB962C8B-B14F-4D97-AF65-F5344CB8AC3E}">
        <p14:creationId xmlns:p14="http://schemas.microsoft.com/office/powerpoint/2010/main" val="2854033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51089"/>
            <a:ext cx="10515600" cy="533497"/>
          </a:xfrm>
        </p:spPr>
        <p:txBody>
          <a:bodyPr>
            <a:noAutofit/>
          </a:bodyPr>
          <a:lstStyle/>
          <a:p>
            <a:pPr lvl="0" algn="ctr">
              <a:defRPr/>
            </a:pPr>
            <a:r>
              <a:rPr lang="zh-CN" altLang="en-US" sz="2800" kern="0" dirty="0">
                <a:solidFill>
                  <a:schemeClr val="tx1"/>
                </a:solidFill>
                <a:latin typeface="Times New Roman"/>
                <a:ea typeface="黑体"/>
                <a:cs typeface="Times New Roman"/>
              </a:rPr>
              <a:t>会议趋势</a:t>
            </a:r>
          </a:p>
        </p:txBody>
      </p:sp>
      <p:sp>
        <p:nvSpPr>
          <p:cNvPr id="3" name="内容占位符 2"/>
          <p:cNvSpPr>
            <a:spLocks noGrp="1"/>
          </p:cNvSpPr>
          <p:nvPr>
            <p:ph idx="1"/>
          </p:nvPr>
        </p:nvSpPr>
        <p:spPr>
          <a:xfrm>
            <a:off x="838200" y="1141061"/>
            <a:ext cx="10515600" cy="1180899"/>
          </a:xfrm>
        </p:spPr>
        <p:txBody>
          <a:bodyPr>
            <a:normAutofit/>
          </a:bodyPr>
          <a:lstStyle/>
          <a:p>
            <a:pPr marL="228600" lvl="1">
              <a:lnSpc>
                <a:spcPct val="160000"/>
              </a:lnSpc>
              <a:spcBef>
                <a:spcPts val="1000"/>
              </a:spcBef>
            </a:pPr>
            <a:r>
              <a:rPr kumimoji="1" lang="zh-CN" altLang="en-US" sz="1800" b="1" dirty="0">
                <a:latin typeface="Times New Roman" panose="02020603050405020304" pitchFamily="18" charset="0"/>
                <a:ea typeface="STFangsong" charset="-122"/>
                <a:cs typeface="Times New Roman" panose="02020603050405020304" pitchFamily="18" charset="0"/>
              </a:rPr>
              <a:t>虽然</a:t>
            </a:r>
            <a:r>
              <a:rPr kumimoji="1" lang="en-US" altLang="zh-CN" sz="1800" b="1" dirty="0">
                <a:latin typeface="Times New Roman" panose="02020603050405020304" pitchFamily="18" charset="0"/>
                <a:ea typeface="STFangsong" charset="-122"/>
                <a:cs typeface="Times New Roman" panose="02020603050405020304" pitchFamily="18" charset="0"/>
              </a:rPr>
              <a:t>ML</a:t>
            </a:r>
            <a:r>
              <a:rPr kumimoji="1" lang="zh-CN" altLang="en-US" sz="1800" b="1" dirty="0">
                <a:latin typeface="Times New Roman" panose="02020603050405020304" pitchFamily="18" charset="0"/>
                <a:ea typeface="STFangsong" charset="-122"/>
                <a:cs typeface="Times New Roman" panose="02020603050405020304" pitchFamily="18" charset="0"/>
              </a:rPr>
              <a:t>，</a:t>
            </a:r>
            <a:r>
              <a:rPr kumimoji="1" lang="en-US" altLang="zh-CN" sz="1800" b="1" dirty="0">
                <a:latin typeface="Times New Roman" panose="02020603050405020304" pitchFamily="18" charset="0"/>
                <a:ea typeface="STFangsong" charset="-122"/>
                <a:cs typeface="Times New Roman" panose="02020603050405020304" pitchFamily="18" charset="0"/>
              </a:rPr>
              <a:t>CV</a:t>
            </a:r>
            <a:r>
              <a:rPr kumimoji="1" lang="zh-CN" altLang="en-US" sz="1800" b="1" dirty="0">
                <a:latin typeface="Times New Roman" panose="02020603050405020304" pitchFamily="18" charset="0"/>
                <a:ea typeface="STFangsong" charset="-122"/>
                <a:cs typeface="Times New Roman" panose="02020603050405020304" pitchFamily="18" charset="0"/>
              </a:rPr>
              <a:t>与</a:t>
            </a:r>
            <a:r>
              <a:rPr kumimoji="1" lang="en-US" altLang="zh-CN" sz="1800" b="1" dirty="0">
                <a:latin typeface="Times New Roman" panose="02020603050405020304" pitchFamily="18" charset="0"/>
                <a:ea typeface="STFangsong" charset="-122"/>
                <a:cs typeface="Times New Roman" panose="02020603050405020304" pitchFamily="18" charset="0"/>
              </a:rPr>
              <a:t>NLP</a:t>
            </a:r>
            <a:r>
              <a:rPr kumimoji="1" lang="zh-CN" altLang="en-US" sz="1800" b="1" dirty="0">
                <a:latin typeface="Times New Roman" panose="02020603050405020304" pitchFamily="18" charset="0"/>
                <a:ea typeface="STFangsong" charset="-122"/>
                <a:cs typeface="Times New Roman" panose="02020603050405020304" pitchFamily="18" charset="0"/>
              </a:rPr>
              <a:t>的投稿量和接受量虽然都比较高，但接受率是比较低的，且相比于去年是有所下降的。</a:t>
            </a:r>
            <a:endParaRPr kumimoji="1" lang="en-US" altLang="zh-CN" sz="1800" b="1" dirty="0">
              <a:latin typeface="Times New Roman" panose="02020603050405020304" pitchFamily="18" charset="0"/>
              <a:ea typeface="STFangsong" charset="-122"/>
              <a:cs typeface="Times New Roman" panose="02020603050405020304" pitchFamily="18" charset="0"/>
            </a:endParaRPr>
          </a:p>
        </p:txBody>
      </p:sp>
      <p:pic>
        <p:nvPicPr>
          <p:cNvPr id="4" name="图片 3">
            <a:extLst>
              <a:ext uri="{FF2B5EF4-FFF2-40B4-BE49-F238E27FC236}">
                <a16:creationId xmlns:a16="http://schemas.microsoft.com/office/drawing/2014/main" id="{DF3EDD96-CC66-413A-BF01-9F37C08CF3CF}"/>
              </a:ext>
            </a:extLst>
          </p:cNvPr>
          <p:cNvPicPr>
            <a:picLocks noChangeAspect="1"/>
          </p:cNvPicPr>
          <p:nvPr/>
        </p:nvPicPr>
        <p:blipFill>
          <a:blip r:embed="rId3"/>
          <a:stretch>
            <a:fillRect/>
          </a:stretch>
        </p:blipFill>
        <p:spPr>
          <a:xfrm>
            <a:off x="145345" y="2002560"/>
            <a:ext cx="5950655" cy="4540834"/>
          </a:xfrm>
          <a:prstGeom prst="rect">
            <a:avLst/>
          </a:prstGeom>
        </p:spPr>
      </p:pic>
      <p:pic>
        <p:nvPicPr>
          <p:cNvPr id="7" name="图片 6">
            <a:extLst>
              <a:ext uri="{FF2B5EF4-FFF2-40B4-BE49-F238E27FC236}">
                <a16:creationId xmlns:a16="http://schemas.microsoft.com/office/drawing/2014/main" id="{6BD10923-DFEC-4426-B0DB-1D4996E4522C}"/>
              </a:ext>
            </a:extLst>
          </p:cNvPr>
          <p:cNvPicPr>
            <a:picLocks noChangeAspect="1"/>
          </p:cNvPicPr>
          <p:nvPr/>
        </p:nvPicPr>
        <p:blipFill>
          <a:blip r:embed="rId4"/>
          <a:stretch>
            <a:fillRect/>
          </a:stretch>
        </p:blipFill>
        <p:spPr>
          <a:xfrm>
            <a:off x="6096000" y="1967098"/>
            <a:ext cx="5950655" cy="4611758"/>
          </a:xfrm>
          <a:prstGeom prst="rect">
            <a:avLst/>
          </a:prstGeom>
        </p:spPr>
      </p:pic>
    </p:spTree>
    <p:extLst>
      <p:ext uri="{BB962C8B-B14F-4D97-AF65-F5344CB8AC3E}">
        <p14:creationId xmlns:p14="http://schemas.microsoft.com/office/powerpoint/2010/main" val="19716509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76338"/>
            <a:ext cx="10515600" cy="974997"/>
          </a:xfrm>
        </p:spPr>
        <p:txBody>
          <a:bodyPr>
            <a:noAutofit/>
          </a:bodyPr>
          <a:lstStyle/>
          <a:p>
            <a:r>
              <a:rPr kumimoji="1" lang="en-US" altLang="zh-CN" sz="2800" dirty="0"/>
              <a:t>Outstanding Paper Award</a:t>
            </a:r>
            <a:endParaRPr kumimoji="1" lang="zh-CN" altLang="en-US" sz="2800" dirty="0"/>
          </a:p>
        </p:txBody>
      </p:sp>
      <p:sp>
        <p:nvSpPr>
          <p:cNvPr id="3" name="内容占位符 2"/>
          <p:cNvSpPr>
            <a:spLocks noGrp="1"/>
          </p:cNvSpPr>
          <p:nvPr>
            <p:ph idx="1"/>
          </p:nvPr>
        </p:nvSpPr>
        <p:spPr>
          <a:xfrm>
            <a:off x="838200" y="1141061"/>
            <a:ext cx="2627559" cy="5424126"/>
          </a:xfrm>
        </p:spPr>
        <p:txBody>
          <a:bodyPr>
            <a:normAutofit/>
          </a:bodyPr>
          <a:lstStyle/>
          <a:p>
            <a:pPr marL="0" lvl="1">
              <a:lnSpc>
                <a:spcPct val="150000"/>
              </a:lnSpc>
            </a:pPr>
            <a:endParaRPr kumimoji="1" lang="en-US" altLang="zh-CN" sz="2000" dirty="0">
              <a:latin typeface="Times New Roman" panose="02020603050405020304" pitchFamily="18" charset="0"/>
              <a:ea typeface="等线" panose="02010600030101010101" pitchFamily="2" charset="-122"/>
              <a:cs typeface="Times New Roman" panose="02020603050405020304" pitchFamily="18" charset="0"/>
            </a:endParaRPr>
          </a:p>
          <a:p>
            <a:pPr marL="457200" lvl="2">
              <a:lnSpc>
                <a:spcPct val="150000"/>
              </a:lnSpc>
            </a:pPr>
            <a:endParaRPr kumimoji="1" lang="en-US" altLang="zh-CN" sz="1600" b="1" dirty="0">
              <a:latin typeface="Times New Roman" panose="02020603050405020304" pitchFamily="18" charset="0"/>
              <a:ea typeface="STFangsong" charset="-122"/>
              <a:cs typeface="Times New Roman" panose="02020603050405020304" pitchFamily="18" charset="0"/>
            </a:endParaRPr>
          </a:p>
          <a:p>
            <a:pPr lvl="1">
              <a:lnSpc>
                <a:spcPct val="150000"/>
              </a:lnSpc>
            </a:pPr>
            <a:endParaRPr kumimoji="1" lang="en-US" altLang="zh-CN" sz="2000" b="1" dirty="0">
              <a:latin typeface="Times New Roman" panose="02020603050405020304" pitchFamily="18" charset="0"/>
              <a:cs typeface="Times New Roman" panose="02020603050405020304" pitchFamily="18" charset="0"/>
            </a:endParaRPr>
          </a:p>
          <a:p>
            <a:pPr>
              <a:lnSpc>
                <a:spcPct val="150000"/>
              </a:lnSpc>
            </a:pPr>
            <a:endParaRPr kumimoji="1" lang="en-US" altLang="zh-CN" sz="2000" b="1" dirty="0">
              <a:latin typeface="Times New Roman" panose="02020603050405020304" pitchFamily="18" charset="0"/>
              <a:cs typeface="Times New Roman" panose="02020603050405020304" pitchFamily="18" charset="0"/>
            </a:endParaRPr>
          </a:p>
        </p:txBody>
      </p:sp>
      <p:pic>
        <p:nvPicPr>
          <p:cNvPr id="4" name="图片 3">
            <a:extLst>
              <a:ext uri="{FF2B5EF4-FFF2-40B4-BE49-F238E27FC236}">
                <a16:creationId xmlns:a16="http://schemas.microsoft.com/office/drawing/2014/main" id="{1B949807-E8E0-4243-B8F0-8321C3504AE6}"/>
              </a:ext>
            </a:extLst>
          </p:cNvPr>
          <p:cNvPicPr>
            <a:picLocks noChangeAspect="1"/>
          </p:cNvPicPr>
          <p:nvPr/>
        </p:nvPicPr>
        <p:blipFill>
          <a:blip r:embed="rId3"/>
          <a:stretch>
            <a:fillRect/>
          </a:stretch>
        </p:blipFill>
        <p:spPr>
          <a:xfrm>
            <a:off x="5626495" y="3137383"/>
            <a:ext cx="6548813" cy="1541421"/>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EC381449-3B8B-43D2-AC98-A5EA4BBA82FD}"/>
              </a:ext>
            </a:extLst>
          </p:cNvPr>
          <p:cNvPicPr>
            <a:picLocks noChangeAspect="1"/>
          </p:cNvPicPr>
          <p:nvPr/>
        </p:nvPicPr>
        <p:blipFill>
          <a:blip r:embed="rId4"/>
          <a:stretch>
            <a:fillRect/>
          </a:stretch>
        </p:blipFill>
        <p:spPr>
          <a:xfrm>
            <a:off x="5357674" y="894777"/>
            <a:ext cx="6737137" cy="192771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6" name="图片 5">
            <a:extLst>
              <a:ext uri="{FF2B5EF4-FFF2-40B4-BE49-F238E27FC236}">
                <a16:creationId xmlns:a16="http://schemas.microsoft.com/office/drawing/2014/main" id="{1BFFD649-ED5F-4A0A-8B9B-65B46742CF97}"/>
              </a:ext>
            </a:extLst>
          </p:cNvPr>
          <p:cNvPicPr>
            <a:picLocks noChangeAspect="1"/>
          </p:cNvPicPr>
          <p:nvPr/>
        </p:nvPicPr>
        <p:blipFill>
          <a:blip r:embed="rId5"/>
          <a:stretch>
            <a:fillRect/>
          </a:stretch>
        </p:blipFill>
        <p:spPr>
          <a:xfrm>
            <a:off x="6511566" y="5030571"/>
            <a:ext cx="5098664" cy="182742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7" name="矩形 6">
            <a:extLst>
              <a:ext uri="{FF2B5EF4-FFF2-40B4-BE49-F238E27FC236}">
                <a16:creationId xmlns:a16="http://schemas.microsoft.com/office/drawing/2014/main" id="{CFB881B5-64DE-4A18-8828-DCF7FC2370B0}"/>
              </a:ext>
            </a:extLst>
          </p:cNvPr>
          <p:cNvSpPr/>
          <p:nvPr/>
        </p:nvSpPr>
        <p:spPr>
          <a:xfrm>
            <a:off x="838200" y="1103213"/>
            <a:ext cx="10925710" cy="3260701"/>
          </a:xfrm>
          <a:prstGeom prst="rect">
            <a:avLst/>
          </a:prstGeom>
        </p:spPr>
        <p:txBody>
          <a:bodyPr wrap="square">
            <a:spAutoFit/>
          </a:bodyPr>
          <a:lstStyle/>
          <a:p>
            <a:pPr>
              <a:lnSpc>
                <a:spcPct val="150000"/>
              </a:lnSpc>
              <a:spcBef>
                <a:spcPts val="1000"/>
              </a:spcBef>
            </a:pPr>
            <a:r>
              <a:rPr kumimoji="1" lang="en-US" altLang="zh-CN" b="1" dirty="0">
                <a:latin typeface="Microsoft YaHei" charset="-122"/>
                <a:ea typeface="Microsoft YaHei" charset="-122"/>
              </a:rPr>
              <a:t>3</a:t>
            </a:r>
            <a:r>
              <a:rPr kumimoji="1" lang="zh-CN" altLang="en-US" b="1" dirty="0">
                <a:latin typeface="Microsoft YaHei" charset="-122"/>
                <a:ea typeface="Microsoft YaHei" charset="-122"/>
              </a:rPr>
              <a:t>篇</a:t>
            </a:r>
            <a:r>
              <a:rPr kumimoji="1" lang="en-US" altLang="zh-CN" b="1" dirty="0">
                <a:latin typeface="Microsoft YaHei" charset="-122"/>
                <a:ea typeface="Microsoft YaHei" charset="-122"/>
              </a:rPr>
              <a:t>best paper</a:t>
            </a:r>
          </a:p>
          <a:p>
            <a:pPr marL="228600" lvl="1" indent="-228600">
              <a:lnSpc>
                <a:spcPct val="160000"/>
              </a:lnSpc>
              <a:spcBef>
                <a:spcPts val="1000"/>
              </a:spcBef>
              <a:buFont typeface="Arial"/>
              <a:buChar char="•"/>
            </a:pPr>
            <a:r>
              <a:rPr kumimoji="1" lang="en-US" altLang="zh-CN" b="1" dirty="0">
                <a:latin typeface="Times New Roman" panose="02020603050405020304" pitchFamily="18" charset="0"/>
                <a:ea typeface="STFangsong" charset="-122"/>
                <a:cs typeface="Times New Roman" panose="02020603050405020304" pitchFamily="18" charset="0"/>
              </a:rPr>
              <a:t>1</a:t>
            </a:r>
            <a:r>
              <a:rPr kumimoji="1" lang="zh-CN" altLang="en-US" b="1" dirty="0">
                <a:latin typeface="Times New Roman" panose="02020603050405020304" pitchFamily="18" charset="0"/>
                <a:ea typeface="STFangsong" charset="-122"/>
                <a:cs typeface="Times New Roman" panose="02020603050405020304" pitchFamily="18" charset="0"/>
              </a:rPr>
              <a:t>篇</a:t>
            </a:r>
            <a:r>
              <a:rPr kumimoji="1" lang="en-US" altLang="zh-CN" b="1" dirty="0">
                <a:latin typeface="Times New Roman" panose="02020603050405020304" pitchFamily="18" charset="0"/>
                <a:ea typeface="STFangsong" charset="-122"/>
                <a:cs typeface="Times New Roman" panose="02020603050405020304" pitchFamily="18" charset="0"/>
              </a:rPr>
              <a:t>transformer</a:t>
            </a:r>
          </a:p>
          <a:p>
            <a:pPr marL="228600" lvl="1" indent="-228600">
              <a:lnSpc>
                <a:spcPct val="160000"/>
              </a:lnSpc>
              <a:spcBef>
                <a:spcPts val="1000"/>
              </a:spcBef>
              <a:buFont typeface="Arial"/>
              <a:buChar char="•"/>
            </a:pPr>
            <a:r>
              <a:rPr kumimoji="1" lang="en-US" altLang="zh-CN" b="1" dirty="0">
                <a:latin typeface="Times New Roman" panose="02020603050405020304" pitchFamily="18" charset="0"/>
                <a:ea typeface="STFangsong" charset="-122"/>
                <a:cs typeface="Times New Roman" panose="02020603050405020304" pitchFamily="18" charset="0"/>
              </a:rPr>
              <a:t>2</a:t>
            </a:r>
            <a:r>
              <a:rPr kumimoji="1" lang="zh-CN" altLang="en-US" b="1" dirty="0">
                <a:latin typeface="Times New Roman" panose="02020603050405020304" pitchFamily="18" charset="0"/>
                <a:ea typeface="STFangsong" charset="-122"/>
                <a:cs typeface="Times New Roman" panose="02020603050405020304" pitchFamily="18" charset="0"/>
              </a:rPr>
              <a:t>篇自然语言处理</a:t>
            </a:r>
            <a:endParaRPr kumimoji="1" lang="en-US" altLang="zh-CN" b="1" dirty="0">
              <a:latin typeface="Times New Roman" panose="02020603050405020304" pitchFamily="18" charset="0"/>
              <a:ea typeface="STFangsong" charset="-122"/>
              <a:cs typeface="Times New Roman" panose="02020603050405020304" pitchFamily="18" charset="0"/>
            </a:endParaRPr>
          </a:p>
          <a:p>
            <a:pPr marL="228600" lvl="1" indent="-228600">
              <a:lnSpc>
                <a:spcPct val="160000"/>
              </a:lnSpc>
              <a:spcBef>
                <a:spcPts val="1000"/>
              </a:spcBef>
              <a:buFont typeface="Arial"/>
              <a:buChar char="•"/>
            </a:pPr>
            <a:r>
              <a:rPr kumimoji="1" lang="en-US" altLang="zh-CN" b="1" dirty="0">
                <a:latin typeface="Times New Roman" panose="02020603050405020304" pitchFamily="18" charset="0"/>
                <a:ea typeface="STFangsong" charset="-122"/>
                <a:cs typeface="Times New Roman" panose="02020603050405020304" pitchFamily="18" charset="0"/>
              </a:rPr>
              <a:t>2</a:t>
            </a:r>
            <a:r>
              <a:rPr kumimoji="1" lang="zh-CN" altLang="en-US" b="1" dirty="0">
                <a:latin typeface="Times New Roman" panose="02020603050405020304" pitchFamily="18" charset="0"/>
                <a:ea typeface="STFangsong" charset="-122"/>
                <a:cs typeface="Times New Roman" panose="02020603050405020304" pitchFamily="18" charset="0"/>
              </a:rPr>
              <a:t>篇强化学习</a:t>
            </a:r>
            <a:endParaRPr kumimoji="1" lang="en-US" altLang="zh-CN" b="1" dirty="0">
              <a:latin typeface="Times New Roman" panose="02020603050405020304" pitchFamily="18" charset="0"/>
              <a:ea typeface="STFangsong" charset="-122"/>
              <a:cs typeface="Times New Roman" panose="02020603050405020304" pitchFamily="18" charset="0"/>
            </a:endParaRPr>
          </a:p>
          <a:p>
            <a:pPr>
              <a:lnSpc>
                <a:spcPct val="150000"/>
              </a:lnSpc>
              <a:spcBef>
                <a:spcPts val="1000"/>
              </a:spcBef>
            </a:pPr>
            <a:endParaRPr kumimoji="1" lang="en-US" altLang="zh-CN" b="1" dirty="0">
              <a:latin typeface="Microsoft YaHei" charset="-122"/>
              <a:ea typeface="Microsoft YaHei" charset="-122"/>
            </a:endParaRPr>
          </a:p>
          <a:p>
            <a:pPr>
              <a:lnSpc>
                <a:spcPct val="150000"/>
              </a:lnSpc>
              <a:spcBef>
                <a:spcPts val="1000"/>
              </a:spcBef>
            </a:pPr>
            <a:endParaRPr kumimoji="1" lang="en-US" altLang="zh-CN" b="1" dirty="0">
              <a:latin typeface="Microsoft YaHei" charset="-122"/>
              <a:ea typeface="Microsoft YaHei" charset="-122"/>
            </a:endParaRPr>
          </a:p>
        </p:txBody>
      </p:sp>
    </p:spTree>
    <p:extLst>
      <p:ext uri="{BB962C8B-B14F-4D97-AF65-F5344CB8AC3E}">
        <p14:creationId xmlns:p14="http://schemas.microsoft.com/office/powerpoint/2010/main" val="1441849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1353800" cy="661242"/>
          </a:xfrm>
        </p:spPr>
        <p:txBody>
          <a:bodyPr>
            <a:noAutofit/>
          </a:bodyPr>
          <a:lstStyle/>
          <a:p>
            <a:r>
              <a:rPr kumimoji="1" lang="en-US" altLang="zh-CN" sz="2800" dirty="0"/>
              <a:t>Informer: Beyond Efficient Transformer for Long Sequence Time-Series Forecasting</a:t>
            </a:r>
          </a:p>
        </p:txBody>
      </p:sp>
      <p:pic>
        <p:nvPicPr>
          <p:cNvPr id="3" name="图片 2">
            <a:extLst>
              <a:ext uri="{FF2B5EF4-FFF2-40B4-BE49-F238E27FC236}">
                <a16:creationId xmlns:a16="http://schemas.microsoft.com/office/drawing/2014/main" id="{71D4707F-2A56-46B9-9E64-332BA31F371E}"/>
              </a:ext>
            </a:extLst>
          </p:cNvPr>
          <p:cNvPicPr>
            <a:picLocks noChangeAspect="1"/>
          </p:cNvPicPr>
          <p:nvPr/>
        </p:nvPicPr>
        <p:blipFill>
          <a:blip r:embed="rId3"/>
          <a:stretch>
            <a:fillRect/>
          </a:stretch>
        </p:blipFill>
        <p:spPr>
          <a:xfrm>
            <a:off x="5094585" y="1943829"/>
            <a:ext cx="7097415" cy="3622639"/>
          </a:xfrm>
          <a:prstGeom prst="rect">
            <a:avLst/>
          </a:prstGeom>
        </p:spPr>
      </p:pic>
      <p:sp>
        <p:nvSpPr>
          <p:cNvPr id="4" name="矩形 3">
            <a:extLst>
              <a:ext uri="{FF2B5EF4-FFF2-40B4-BE49-F238E27FC236}">
                <a16:creationId xmlns:a16="http://schemas.microsoft.com/office/drawing/2014/main" id="{8C9F8360-25D0-4484-A646-DCA5FA5F608B}"/>
              </a:ext>
            </a:extLst>
          </p:cNvPr>
          <p:cNvSpPr/>
          <p:nvPr/>
        </p:nvSpPr>
        <p:spPr>
          <a:xfrm>
            <a:off x="838200" y="1159110"/>
            <a:ext cx="4422169" cy="5545814"/>
          </a:xfrm>
          <a:prstGeom prst="rect">
            <a:avLst/>
          </a:prstGeom>
        </p:spPr>
        <p:txBody>
          <a:bodyPr wrap="square">
            <a:spAutoFit/>
          </a:bodyPr>
          <a:lstStyle/>
          <a:p>
            <a:pPr>
              <a:lnSpc>
                <a:spcPct val="150000"/>
              </a:lnSpc>
              <a:spcBef>
                <a:spcPts val="1000"/>
              </a:spcBef>
            </a:pPr>
            <a:r>
              <a:rPr kumimoji="1" lang="zh-CN" altLang="en-US" b="1" dirty="0">
                <a:latin typeface="Microsoft YaHei" charset="-122"/>
                <a:ea typeface="Microsoft YaHei" charset="-122"/>
              </a:rPr>
              <a:t>动机：</a:t>
            </a:r>
            <a:endParaRPr kumimoji="1" lang="en-US" altLang="zh-CN" b="1" dirty="0">
              <a:latin typeface="Microsoft YaHei" charset="-122"/>
              <a:ea typeface="Microsoft YaHei" charset="-122"/>
            </a:endParaRPr>
          </a:p>
          <a:p>
            <a:pPr>
              <a:lnSpc>
                <a:spcPct val="150000"/>
              </a:lnSpc>
              <a:spcBef>
                <a:spcPts val="1000"/>
              </a:spcBef>
            </a:pPr>
            <a:r>
              <a:rPr kumimoji="1" lang="zh-CN" altLang="en-US" sz="1600" dirty="0">
                <a:latin typeface="STFangsong" charset="-122"/>
                <a:ea typeface="STFangsong" charset="-122"/>
              </a:rPr>
              <a:t>长序列时间序列预测（</a:t>
            </a:r>
            <a:r>
              <a:rPr kumimoji="1" lang="en-US" altLang="zh-CN" sz="1600" dirty="0">
                <a:latin typeface="STFangsong" charset="-122"/>
                <a:ea typeface="STFangsong" charset="-122"/>
              </a:rPr>
              <a:t>Long sequence time-series forecasting</a:t>
            </a:r>
            <a:r>
              <a:rPr kumimoji="1" lang="zh-CN" altLang="en-US" sz="1600" dirty="0">
                <a:latin typeface="STFangsong" charset="-122"/>
                <a:ea typeface="STFangsong" charset="-122"/>
              </a:rPr>
              <a:t>，</a:t>
            </a:r>
            <a:r>
              <a:rPr kumimoji="1" lang="en-US" altLang="zh-CN" sz="1600" dirty="0">
                <a:latin typeface="STFangsong" charset="-122"/>
                <a:ea typeface="STFangsong" charset="-122"/>
              </a:rPr>
              <a:t>LSTF</a:t>
            </a:r>
            <a:r>
              <a:rPr kumimoji="1" lang="zh-CN" altLang="en-US" sz="1600" dirty="0">
                <a:latin typeface="STFangsong" charset="-122"/>
                <a:ea typeface="STFangsong" charset="-122"/>
              </a:rPr>
              <a:t>）需要模型捕捉输出和输入之间精确的长期依赖耦合</a:t>
            </a:r>
            <a:endParaRPr kumimoji="1" lang="en-US" altLang="zh-CN" sz="1600" dirty="0">
              <a:latin typeface="STFangsong" charset="-122"/>
              <a:ea typeface="STFangsong" charset="-122"/>
            </a:endParaRPr>
          </a:p>
          <a:p>
            <a:pPr>
              <a:lnSpc>
                <a:spcPct val="150000"/>
              </a:lnSpc>
              <a:spcBef>
                <a:spcPts val="1000"/>
              </a:spcBef>
            </a:pPr>
            <a:r>
              <a:rPr kumimoji="1" lang="zh-CN" altLang="en-US" sz="1600" b="1" dirty="0">
                <a:latin typeface="Microsoft YaHei" charset="-122"/>
                <a:ea typeface="Microsoft YaHei" charset="-122"/>
              </a:rPr>
              <a:t>文章贡献：</a:t>
            </a:r>
            <a:endParaRPr kumimoji="1" lang="en-US" altLang="zh-CN" sz="1600" b="1" dirty="0">
              <a:latin typeface="Microsoft YaHei" charset="-122"/>
              <a:ea typeface="Microsoft YaHei" charset="-122"/>
            </a:endParaRPr>
          </a:p>
          <a:p>
            <a:pPr indent="-285750">
              <a:lnSpc>
                <a:spcPct val="150000"/>
              </a:lnSpc>
              <a:spcBef>
                <a:spcPts val="1000"/>
              </a:spcBef>
              <a:buFont typeface="Arial" panose="020B0604020202020204" pitchFamily="34" charset="0"/>
              <a:buChar char="•"/>
            </a:pPr>
            <a:r>
              <a:rPr kumimoji="1" lang="en-US" altLang="zh-CN" sz="1600" dirty="0" err="1">
                <a:latin typeface="STFangsong" charset="-122"/>
                <a:ea typeface="STFangsong" charset="-122"/>
              </a:rPr>
              <a:t>ProbSparse</a:t>
            </a:r>
            <a:r>
              <a:rPr kumimoji="1" lang="en-US" altLang="zh-CN" sz="1600" dirty="0">
                <a:latin typeface="STFangsong" charset="-122"/>
                <a:ea typeface="STFangsong" charset="-122"/>
              </a:rPr>
              <a:t> Self-attention mechanism</a:t>
            </a:r>
            <a:r>
              <a:rPr kumimoji="1" lang="zh-CN" altLang="en-US" sz="1600" dirty="0">
                <a:latin typeface="STFangsong" charset="-122"/>
                <a:ea typeface="STFangsong" charset="-122"/>
              </a:rPr>
              <a:t>：达到了 </a:t>
            </a:r>
            <a:r>
              <a:rPr kumimoji="1" lang="en-US" altLang="zh-CN" sz="1600" dirty="0">
                <a:latin typeface="STFangsong" charset="-122"/>
                <a:ea typeface="STFangsong" charset="-122"/>
              </a:rPr>
              <a:t>O(</a:t>
            </a:r>
            <a:r>
              <a:rPr kumimoji="1" lang="en-US" altLang="zh-CN" sz="1600" dirty="0" err="1">
                <a:latin typeface="STFangsong" charset="-122"/>
                <a:ea typeface="STFangsong" charset="-122"/>
              </a:rPr>
              <a:t>LlogL</a:t>
            </a:r>
            <a:r>
              <a:rPr kumimoji="1" lang="en-US" altLang="zh-CN" sz="1600" dirty="0">
                <a:latin typeface="STFangsong" charset="-122"/>
                <a:ea typeface="STFangsong" charset="-122"/>
              </a:rPr>
              <a:t>) </a:t>
            </a:r>
            <a:r>
              <a:rPr kumimoji="1" lang="zh-CN" altLang="en-US" sz="1600" dirty="0">
                <a:latin typeface="STFangsong" charset="-122"/>
                <a:ea typeface="STFangsong" charset="-122"/>
              </a:rPr>
              <a:t>的时间复杂度和存储复杂度</a:t>
            </a:r>
            <a:endParaRPr kumimoji="1" lang="en-US" altLang="zh-CN" sz="1600" dirty="0">
              <a:latin typeface="STFangsong" charset="-122"/>
              <a:ea typeface="STFangsong" charset="-122"/>
            </a:endParaRPr>
          </a:p>
          <a:p>
            <a:pPr indent="-285750">
              <a:lnSpc>
                <a:spcPct val="150000"/>
              </a:lnSpc>
              <a:spcBef>
                <a:spcPts val="1000"/>
              </a:spcBef>
              <a:buFont typeface="Arial" panose="020B0604020202020204" pitchFamily="34" charset="0"/>
              <a:buChar char="•"/>
            </a:pPr>
            <a:r>
              <a:rPr kumimoji="1" lang="en-US" altLang="zh-CN" sz="1600" dirty="0">
                <a:latin typeface="STFangsong" charset="-122"/>
                <a:ea typeface="STFangsong" charset="-122"/>
              </a:rPr>
              <a:t>the self-attention distilling</a:t>
            </a:r>
            <a:r>
              <a:rPr kumimoji="1" lang="zh-CN" altLang="en-US" sz="1600" dirty="0">
                <a:latin typeface="STFangsong" charset="-122"/>
                <a:ea typeface="STFangsong" charset="-122"/>
              </a:rPr>
              <a:t>：自注意蒸馏通过对输入层的半级联，突出了主导注意，有效地处理了极长的输入序列。</a:t>
            </a:r>
          </a:p>
          <a:p>
            <a:pPr indent="-285750">
              <a:lnSpc>
                <a:spcPct val="150000"/>
              </a:lnSpc>
              <a:spcBef>
                <a:spcPts val="1000"/>
              </a:spcBef>
              <a:buFont typeface="Arial" panose="020B0604020202020204" pitchFamily="34" charset="0"/>
              <a:buChar char="•"/>
            </a:pPr>
            <a:r>
              <a:rPr kumimoji="1" lang="en-US" altLang="zh-CN" sz="1600" dirty="0">
                <a:latin typeface="STFangsong" charset="-122"/>
                <a:ea typeface="STFangsong" charset="-122"/>
              </a:rPr>
              <a:t>the generative style decoder</a:t>
            </a:r>
            <a:r>
              <a:rPr kumimoji="1" lang="zh-CN" altLang="en-US" sz="1600" dirty="0">
                <a:latin typeface="STFangsong" charset="-122"/>
                <a:ea typeface="STFangsong" charset="-122"/>
              </a:rPr>
              <a:t>：对长时间序列序列进行前向预测，而不是一步一步的预测，大大提高了长序列预测的推理速度。</a:t>
            </a:r>
            <a:endParaRPr kumimoji="1" lang="en-US" altLang="zh-CN" sz="1600" dirty="0">
              <a:latin typeface="STFangsong" charset="-122"/>
              <a:ea typeface="STFangsong" charset="-122"/>
            </a:endParaRPr>
          </a:p>
        </p:txBody>
      </p:sp>
    </p:spTree>
    <p:extLst>
      <p:ext uri="{BB962C8B-B14F-4D97-AF65-F5344CB8AC3E}">
        <p14:creationId xmlns:p14="http://schemas.microsoft.com/office/powerpoint/2010/main" val="32939308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yPPT Template" id="{71975EBB-976B-114F-8B6D-B8FC27F96272}" vid="{7C12C6E6-2D7D-0B45-AD19-283B07437F4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MyPPT Template</Template>
  <TotalTime>7126</TotalTime>
  <Words>3415</Words>
  <Application>Microsoft Office PowerPoint</Application>
  <PresentationFormat>宽屏</PresentationFormat>
  <Paragraphs>269</Paragraphs>
  <Slides>39</Slides>
  <Notes>38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等线</vt:lpstr>
      <vt:lpstr>等线</vt:lpstr>
      <vt:lpstr>黑体</vt:lpstr>
      <vt:lpstr>STFangsong</vt:lpstr>
      <vt:lpstr>Microsoft YaHei</vt:lpstr>
      <vt:lpstr>Arial</vt:lpstr>
      <vt:lpstr>Times New Roman</vt:lpstr>
      <vt:lpstr>Office 主题</vt:lpstr>
      <vt:lpstr>AAAI论文分享</vt:lpstr>
      <vt:lpstr>讨论提纲</vt:lpstr>
      <vt:lpstr>会议趋势</vt:lpstr>
      <vt:lpstr>会议趋势</vt:lpstr>
      <vt:lpstr>会议趋势</vt:lpstr>
      <vt:lpstr>会议趋势</vt:lpstr>
      <vt:lpstr>会议趋势</vt:lpstr>
      <vt:lpstr>Outstanding Paper Award</vt:lpstr>
      <vt:lpstr>Informer: Beyond Efficient Transformer for Long Sequence Time-Series Forecasting</vt:lpstr>
      <vt:lpstr>Exploration-Exploitation in Multi-Agent Learning: Catastrophe Theory Meets Game Theory</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Mitigating Political Bias in Language Models through Reinforced Calibration（Special Track on AI for Social Impact）</vt:lpstr>
      <vt:lpstr>Outstanding Paper Award Honorable Mention</vt:lpstr>
      <vt:lpstr>Self-Attention Attribution: Interpreting Information Interactions Inside Transformer</vt:lpstr>
      <vt:lpstr>Self-Attention Attribution: Interpreting Information Interactions Inside Transformer</vt:lpstr>
      <vt:lpstr>Self-Attention Attribution: Interpreting Information Interactions Inside Transformer</vt:lpstr>
      <vt:lpstr>Self-Attention Attribution: Interpreting Information Interactions Inside Transformer</vt:lpstr>
      <vt:lpstr>Self-Attention Attribution: Interpreting Information Interactions Inside Transformer</vt:lpstr>
      <vt:lpstr>Self-Attention Attribution: Interpreting Information Interactions Inside Transformer</vt:lpstr>
      <vt:lpstr>Distinguished Paper Award</vt:lpstr>
      <vt:lpstr>Paper related</vt:lpstr>
      <vt:lpstr>Correlative Channel-Aware Fusion for Multi-View Time Series Classification</vt:lpstr>
      <vt:lpstr>Correlative Channel-Aware Fusion for Multi-View Time Series Classification</vt:lpstr>
      <vt:lpstr>Label Confusion Learning to Enhance Text Classification Models</vt:lpstr>
      <vt:lpstr>Label Confusion Learning to Enhance Text Classification Models</vt:lpstr>
      <vt:lpstr>Label Confusion Learning to Enhance Text Classification Models</vt:lpstr>
      <vt:lpstr>Label Confusion Learning to Enhance Text Classification Models</vt:lpstr>
      <vt:lpstr>感谢聆听！</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dc:title>
  <dc:creator>Qi Yu</dc:creator>
  <cp:lastModifiedBy>Liz</cp:lastModifiedBy>
  <cp:revision>424</cp:revision>
  <cp:lastPrinted>2019-10-26T05:01:47Z</cp:lastPrinted>
  <dcterms:created xsi:type="dcterms:W3CDTF">2020-06-19T06:02:24Z</dcterms:created>
  <dcterms:modified xsi:type="dcterms:W3CDTF">2021-09-11T09:10:44Z</dcterms:modified>
</cp:coreProperties>
</file>